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0" name="James Tompkin"/>
  <p:cmAuthor clrIdx="1" id="1" initials="" lastIdx="1" name="Atsunobu Kotan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07-28T14:20:57.950">
    <p:pos x="6000" y="0"/>
    <p:text>Put high-level examples of what we want here, e.g., some beautiful handwriting samples.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0-07-28T14:57:55.621">
    <p:pos x="6000" y="0"/>
    <p:text>We need to say something about the LSTMs here. Either we can hide them first and talk about them later on, or we can introduce them _before_ the linear relationship.</p:text>
  </p:cm>
  <p:cm authorId="0" idx="3" dt="2020-07-28T14:58:56.389">
    <p:pos x="6000" y="100"/>
    <p:text>e.g., we could add a "through learned LSTM encoders g and f" as the last line here in the first block.</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0-07-28T17:25:44.136">
    <p:pos x="6000" y="0"/>
    <p:text>I think this slide should be followed by the reconstruction Method alpha explanation. So, explain recovering and generating with mean w.
Then, after both, introduce 'database' approach with stored writer-character DSDs.</p:text>
  </p:cm>
  <p:cm authorId="0" idx="5" dt="2020-07-28T15:01:29.763">
    <p:pos x="6000" y="100"/>
    <p:text>At some point (and I don't know exactly where), we need to make the distinction that C_h is actually C_his and all possible subsequences - we actually learn to embed substrings and not single characters. This lets us represent cursive writings and multi-letter stroke dependencies.</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0-07-29T00:45:34.778">
    <p:pos x="216" y="1097"/>
    <p:text>Please check that this is correct.</p:text>
  </p:cm>
  <p:cm authorId="0" idx="7" dt="2020-07-28T18:26:28.939">
    <p:pos x="216" y="1097"/>
    <p:text>What exactly is decoded to produce the final stroke sequence?</p:text>
  </p:cm>
  <p:cm authorId="1" idx="1" dt="2020-07-29T00:45:34.778">
    <p:pos x="216" y="1097"/>
    <p:text>updated.</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0-07-28T17:26:09.736">
    <p:pos x="6000" y="0"/>
    <p:text>Point out the differences in the quality.</p:text>
  </p:cm>
  <p:cm authorId="0" idx="9" dt="2020-07-28T14:26:33.565">
    <p:pos x="6000" y="100"/>
    <p:text>Show some beautiful results from our method on this slide.</p:text>
  </p:cm>
  <p:cm authorId="0" idx="10" dt="2020-07-28T14:27:02.409">
    <p:pos x="6000" y="200"/>
    <p:text>i.e., before we show comparisons to the baseline, let's show what our method can do.</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8ea5e8af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ea5e8af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this video, we introduce our paper, “generating handwriting via decoupled style descriptors” by Atsunobu kotani, Stefanie Tellex, James Tompkin from Brown University Computer science department.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Reproducing</a:t>
            </a:r>
            <a:r>
              <a:rPr lang="en">
                <a:solidFill>
                  <a:schemeClr val="dk1"/>
                </a:solidFill>
              </a:rPr>
              <a:t> fine details in handwriting requires precise preservation of a writer’s style. In our paper, we introduce a new approach to model styles of online handwriting.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ea5e8afe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ea5e8afe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200">
                <a:solidFill>
                  <a:schemeClr val="dk1"/>
                </a:solidFill>
              </a:rPr>
              <a:t>Our approach, by contrast, </a:t>
            </a:r>
            <a:r>
              <a:rPr lang="en" sz="1200">
                <a:solidFill>
                  <a:schemeClr val="dk1"/>
                </a:solidFill>
              </a:rPr>
              <a:t>learns to decouple writer and character style into specific vectors, such that we have </a:t>
            </a:r>
            <a:r>
              <a:rPr i="1" lang="en" sz="1200">
                <a:solidFill>
                  <a:schemeClr val="dk1"/>
                </a:solidFill>
              </a:rPr>
              <a:t>both</a:t>
            </a:r>
            <a:r>
              <a:rPr lang="en" sz="1200">
                <a:solidFill>
                  <a:schemeClr val="dk1"/>
                </a:solidFill>
              </a:rPr>
              <a:t> a character-independent style vector for each writer for any unsampled subsequences (magenta dot), and character specific latent style vectors if we’re given those samples (green and blue squares).</a:t>
            </a:r>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8d19d9e6c5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8d19d9e6c5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Our objective is to train neural networks which output a writer-independent character style representation C,</a:t>
            </a:r>
            <a:br>
              <a:rPr lang="en">
                <a:solidFill>
                  <a:schemeClr val="dk1"/>
                </a:solidFill>
              </a:rPr>
            </a:br>
            <a:r>
              <a:rPr lang="en">
                <a:solidFill>
                  <a:schemeClr val="dk1"/>
                </a:solidFill>
              </a:rPr>
              <a:t>And a character-independent general handwriting style representation of a writer </a:t>
            </a:r>
            <a:r>
              <a:rPr b="1" lang="en">
                <a:solidFill>
                  <a:schemeClr val="dk1"/>
                </a:solidFill>
              </a:rPr>
              <a:t>w</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8d19d9e6c5_3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d19d9e6c5_3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However, our only input is a sequence character labels and a set of strokes that are the handwriting - this handwriting already </a:t>
            </a:r>
            <a:r>
              <a:rPr i="1" lang="en">
                <a:solidFill>
                  <a:schemeClr val="dk1"/>
                </a:solidFill>
              </a:rPr>
              <a:t>couples </a:t>
            </a:r>
            <a:r>
              <a:rPr lang="en">
                <a:solidFill>
                  <a:schemeClr val="dk1"/>
                </a:solidFill>
              </a:rPr>
              <a:t>the writer and character styles. So, we must learn to decouple them somehow.</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8d19d9e6c5_3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d19d9e6c5_3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To do this, we introduce ‘Decoupled Style Descriptors’ or DSDs, which is designed to decouple style representations.</a:t>
            </a:r>
            <a:endParaRPr>
              <a:solidFill>
                <a:schemeClr val="dk1"/>
              </a:solidFill>
            </a:endParaRPr>
          </a:p>
          <a:p>
            <a:pPr indent="0" lvl="0" marL="0" rtl="0" algn="l">
              <a:spcBef>
                <a:spcPts val="0"/>
              </a:spcBef>
              <a:spcAft>
                <a:spcPts val="0"/>
              </a:spcAft>
              <a:buNone/>
            </a:pPr>
            <a:r>
              <a:rPr lang="en">
                <a:solidFill>
                  <a:schemeClr val="dk1"/>
                </a:solidFill>
              </a:rPr>
              <a:t>In our handwriting setting, we assume writer style and character style are linear.</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8ea5e8afe3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ea5e8afe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Here’s the high-level diagram. Input character label ‘h’ is transformed into Character-DSD matrix C_h,</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8d19d9e6c5_3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8d19d9e6c5_3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this is then multiplied by the character-independent general writer style, Writer-DSD w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8d19d9e6c5_3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d19d9e6c5_3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to produce the instantiation of that character written by that writer, w_h, which we will call the ‘Writer-Character-DSD’.</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8d19d9e6c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8d19d9e6c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This happens t</a:t>
            </a:r>
            <a:r>
              <a:rPr lang="en">
                <a:solidFill>
                  <a:schemeClr val="dk1"/>
                </a:solidFill>
              </a:rPr>
              <a:t>hrough learned LSTM encoders g and f, and we predict Character-DSD matrix C from a character label and Writer-Character-DSD from a sequence of points.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8ea5e8afe3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8ea5e8afe3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Because Character-DSD</a:t>
            </a:r>
            <a:r>
              <a:rPr lang="en">
                <a:solidFill>
                  <a:schemeClr val="dk1"/>
                </a:solidFill>
              </a:rPr>
              <a:t> is an invertible matrix, t</a:t>
            </a:r>
            <a:r>
              <a:rPr lang="en">
                <a:solidFill>
                  <a:schemeClr val="dk1"/>
                </a:solidFill>
              </a:rPr>
              <a:t>o recover the writer’s style `w’</a:t>
            </a:r>
            <a:r>
              <a:rPr lang="en">
                <a:solidFill>
                  <a:schemeClr val="dk1"/>
                </a:solidFill>
              </a:rPr>
              <a:t> from a pair of character-DSD and writer-character-DSD, </a:t>
            </a:r>
            <a:r>
              <a:rPr lang="en">
                <a:solidFill>
                  <a:schemeClr val="dk1"/>
                </a:solidFill>
              </a:rPr>
              <a:t>w</a:t>
            </a:r>
            <a:r>
              <a:rPr lang="en">
                <a:solidFill>
                  <a:schemeClr val="dk1"/>
                </a:solidFill>
              </a:rPr>
              <a:t>e can simply invert the matrix.</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Intuitively, a matrix multiplication either injects or ejects character information from a latent vector. Now, once we have obtain the Writer-DSD, we can generate arbitrary text with it.</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8ea5e8afe3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8ea5e8afe3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This decoupling retains more fine details in the handwriting, and allows few-shot learning of new characters and writer identification.</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8d19d9e6c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8d19d9e6c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Producing computational models of handwriting is a deeply human and personal topic—</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8ea5e8afe3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8ea5e8afe3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now go over the model architecture. At the core of our design, as highlighted in blue, we have an LSTM-based autoencoder, similar to the work by Graves. </a:t>
            </a:r>
            <a:endParaRPr>
              <a:solidFill>
                <a:schemeClr val="dk1"/>
              </a:solidFill>
            </a:endParaRPr>
          </a:p>
          <a:p>
            <a:pPr indent="0" lvl="0" marL="0" rtl="0" algn="l">
              <a:spcBef>
                <a:spcPts val="0"/>
              </a:spcBef>
              <a:spcAft>
                <a:spcPts val="0"/>
              </a:spcAft>
              <a:buNone/>
            </a:pPr>
            <a:r>
              <a:rPr lang="en">
                <a:solidFill>
                  <a:schemeClr val="dk1"/>
                </a:solidFill>
              </a:rPr>
              <a:t>This is a very simple problem to solve; we can simply aim to minimize the reconstruction loss for input sequence.</a:t>
            </a:r>
            <a:endParaRPr>
              <a:solidFill>
                <a:schemeClr val="dk1"/>
              </a:solidFill>
            </a:endParaRPr>
          </a:p>
          <a:p>
            <a:pPr indent="0" lvl="0" marL="0" rtl="0" algn="l">
              <a:spcBef>
                <a:spcPts val="0"/>
              </a:spcBef>
              <a:spcAft>
                <a:spcPts val="0"/>
              </a:spcAft>
              <a:buNone/>
            </a:pPr>
            <a:r>
              <a:rPr lang="en">
                <a:solidFill>
                  <a:schemeClr val="dk1"/>
                </a:solidFill>
              </a:rPr>
              <a:t>Our model builds upon this simple architecture.</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8d19d9e6c5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8d19d9e6c5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As we have already seen, two parameterized function approximators f_theta^encoder and g_theta transforms an input sequence of points and a character label into a Writer-Character-DSD vector and a Character-DSD matrix.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8ea5e8afe3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8ea5e8afe3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then compute the inverse of the predicted Character-DSD matrix,</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8ea5e8afe3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8ea5e8afe3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And multiply it with Writer-Character-DSD to filter out character information.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8ea5e8afe3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8ea5e8afe3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When a writer-DSD is multiplied with the original Character-DSD, we inject character information and reconstruct the writer-character-DSD.</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8ea5e8afe3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8ea5e8afe3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And with the sequence decoder f_theta^decoder, we can reconstruct the drawing from writer-character-DSD vectors</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8ea5e8afe3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8ea5e8afe3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For a new drawing synthesis, the writer-DSD produces a new Writer-Character-DSD w</a:t>
            </a:r>
            <a:r>
              <a:rPr lang="en">
                <a:solidFill>
                  <a:schemeClr val="dk1"/>
                </a:solidFill>
              </a:rPr>
              <a:t>hen multiplied with another predicted character-DSD matrix for a new character.</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8ea5e8afe3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8ea5e8afe3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This is the high-level overview of our model architecture.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(wait for an extra few seconds for viewers to see the full picture)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Removed (But some of you may ask; how can character-encoder be trained to output a meaningful character representation?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this figure, the values of Character-DSD do not seem to be so important because with C matrix being invertible, two writer-character-DSDs become the same. First multiplied with a matrix and then with its inverse, Writer-Character-DSD does not change its values. We would like to emphasize that it will not occur in our actual training as this figure shows a very special case of training data; a single character drawing with a single character label. As we batch-train our model, Writer-DSD is computed slightly different from this figure.)</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8d19d9e6c5_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8d19d9e6c5_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Writing is complex, with cursive, character pair ligatures, and delayed strokes. No single-character model can easily represent these.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8d19d9e6c5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8d19d9e6c5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 the previous diagrams, we use a single character, but in truth our LSTM encoder function `g’ represents not only a single character but also a character string.</a:t>
            </a:r>
            <a:endParaRPr>
              <a:solidFill>
                <a:schemeClr val="dk1"/>
              </a:solidFill>
            </a:endParaRPr>
          </a:p>
          <a:p>
            <a:pPr indent="0" lvl="0" marL="0" rtl="0" algn="l">
              <a:spcBef>
                <a:spcPts val="0"/>
              </a:spcBef>
              <a:spcAft>
                <a:spcPts val="0"/>
              </a:spcAft>
              <a:buNone/>
            </a:pPr>
            <a:r>
              <a:rPr lang="en">
                <a:solidFill>
                  <a:schemeClr val="dk1"/>
                </a:solidFill>
              </a:rPr>
              <a:t>Thus, for the word ‘his’, we will have a C matrix for substrings `h’, `hi’ and `his’.</a:t>
            </a:r>
            <a:endParaRPr>
              <a:solidFill>
                <a:schemeClr val="dk1"/>
              </a:solidFill>
            </a:endParaRPr>
          </a:p>
          <a:p>
            <a:pPr indent="0" lvl="0" marL="0" rtl="0" algn="l">
              <a:spcBef>
                <a:spcPts val="0"/>
              </a:spcBef>
              <a:spcAft>
                <a:spcPts val="0"/>
              </a:spcAft>
              <a:buNone/>
            </a:pPr>
            <a:r>
              <a:rPr lang="en">
                <a:solidFill>
                  <a:schemeClr val="dk1"/>
                </a:solidFill>
              </a:rPr>
              <a:t>This is also true for the Writer-Character-DSD w_h, w_hi, and w_his, as input drawings can contain multiple characters.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8d19d9e6c5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d19d9e6c5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most people can write, and each writer has a unique style to their script.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8ea5e8afe3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8ea5e8afe3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From a drawing of three characters “h”, “i”, “s”, we will obtain three writer-character DSDs, w_h, w_hi and w_his with f_theta^encoder.</a:t>
            </a:r>
            <a:endParaRPr>
              <a:solidFill>
                <a:schemeClr val="dk1"/>
              </a:solidFill>
            </a:endParaRPr>
          </a:p>
          <a:p>
            <a:pPr indent="0" lvl="0" marL="0" rtl="0" algn="l">
              <a:spcBef>
                <a:spcPts val="0"/>
              </a:spcBef>
              <a:spcAft>
                <a:spcPts val="0"/>
              </a:spcAft>
              <a:buNone/>
            </a:pPr>
            <a:r>
              <a:rPr lang="en">
                <a:solidFill>
                  <a:schemeClr val="dk1"/>
                </a:solidFill>
              </a:rPr>
              <a:t>When multiplied with their corresponding character-DSD matrices, they will create three candidates for Writer-DSD, w1, w2 and w3.</a:t>
            </a:r>
            <a:endParaRPr>
              <a:solidFill>
                <a:schemeClr val="dk1"/>
              </a:solidFill>
            </a:endParaRPr>
          </a:p>
          <a:p>
            <a:pPr indent="0" lvl="0" marL="0" rtl="0" algn="l">
              <a:spcBef>
                <a:spcPts val="0"/>
              </a:spcBef>
              <a:spcAft>
                <a:spcPts val="0"/>
              </a:spcAft>
              <a:buNone/>
            </a:pPr>
            <a:r>
              <a:rPr lang="en">
                <a:solidFill>
                  <a:schemeClr val="dk1"/>
                </a:solidFill>
              </a:rPr>
              <a:t>We compute the mean average of these three vectors and use it as our writer-DSD.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(Removed as well) This averaging process solves the problem earlier.</a:t>
            </a:r>
            <a:endParaRPr>
              <a:solidFill>
                <a:schemeClr val="dk1"/>
              </a:solidFill>
            </a:endParaRPr>
          </a:p>
          <a:p>
            <a:pPr indent="0" lvl="0" marL="0" rtl="0" algn="l">
              <a:spcBef>
                <a:spcPts val="0"/>
              </a:spcBef>
              <a:spcAft>
                <a:spcPts val="0"/>
              </a:spcAft>
              <a:buNone/>
            </a:pPr>
            <a:r>
              <a:rPr lang="en">
                <a:solidFill>
                  <a:schemeClr val="dk1"/>
                </a:solidFill>
              </a:rPr>
              <a:t>When we try to reconstruct the Writer-Character-DSD, the results will now be different and C needs to be learned well.</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8d19d9e6c5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8d19d9e6c5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Given the mean Writer-DSD w-bar, we can reconstruct the target Writer-Character-DSD for generation.</a:t>
            </a:r>
            <a:endParaRPr>
              <a:solidFill>
                <a:schemeClr val="dk1"/>
              </a:solidFill>
            </a:endParaRPr>
          </a:p>
          <a:p>
            <a:pPr indent="0" lvl="0" marL="0" rtl="0" algn="l">
              <a:spcBef>
                <a:spcPts val="0"/>
              </a:spcBef>
              <a:spcAft>
                <a:spcPts val="0"/>
              </a:spcAft>
              <a:buNone/>
            </a:pPr>
            <a:r>
              <a:rPr lang="en">
                <a:solidFill>
                  <a:schemeClr val="dk1"/>
                </a:solidFill>
              </a:rPr>
              <a:t>First predict Character-DSD matrices Ch Chi Chis and multiply them with w-bar to create Writer-Character-DSDs wh whi whis.</a:t>
            </a:r>
            <a:endParaRPr>
              <a:solidFill>
                <a:schemeClr val="dk1"/>
              </a:solidFill>
            </a:endParaRPr>
          </a:p>
          <a:p>
            <a:pPr indent="0" lvl="0" marL="0" rtl="0" algn="l">
              <a:spcBef>
                <a:spcPts val="0"/>
              </a:spcBef>
              <a:spcAft>
                <a:spcPts val="0"/>
              </a:spcAft>
              <a:buNone/>
            </a:pPr>
            <a:r>
              <a:rPr lang="en">
                <a:solidFill>
                  <a:schemeClr val="dk1"/>
                </a:solidFill>
              </a:rPr>
              <a:t>We then generate a stroke sequence with </a:t>
            </a:r>
            <a:r>
              <a:rPr lang="en">
                <a:solidFill>
                  <a:schemeClr val="dk1"/>
                </a:solidFill>
              </a:rPr>
              <a:t>f_theta decoder </a:t>
            </a:r>
            <a:r>
              <a:rPr lang="en">
                <a:solidFill>
                  <a:schemeClr val="dk1"/>
                </a:solidFill>
              </a:rPr>
              <a:t>from this set of vectors.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8d129e8e9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8d129e8e9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However, we can also extract Writer-Character-DSDs for a single character, if drawing is non-cursive.</a:t>
            </a:r>
            <a:endParaRPr>
              <a:solidFill>
                <a:schemeClr val="dk1"/>
              </a:solidFill>
            </a:endParaRPr>
          </a:p>
          <a:p>
            <a:pPr indent="0" lvl="0" marL="0" rtl="0" algn="l">
              <a:spcBef>
                <a:spcPts val="0"/>
              </a:spcBef>
              <a:spcAft>
                <a:spcPts val="0"/>
              </a:spcAft>
              <a:buNone/>
            </a:pPr>
            <a:r>
              <a:rPr lang="en">
                <a:solidFill>
                  <a:schemeClr val="dk1"/>
                </a:solidFill>
              </a:rPr>
              <a:t>Single-character Writer-Character-DSDs, such as w_h, w_i and w_s in the figure, are good representations as they are </a:t>
            </a:r>
            <a:r>
              <a:rPr lang="en">
                <a:solidFill>
                  <a:schemeClr val="dk1"/>
                </a:solidFill>
              </a:rPr>
              <a:t>sufficiently</a:t>
            </a:r>
            <a:r>
              <a:rPr lang="en">
                <a:solidFill>
                  <a:schemeClr val="dk1"/>
                </a:solidFill>
              </a:rPr>
              <a:t> few compared to all possible words. Also we can save them in a database and use them to synthesize a new sample if the character is present in the target text.</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8ea5e8afe3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8ea5e8afe3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With these Writer-character-DSDs for substrings, we can reconstruct writer-character-dsds for generation by restoring temporal dependencies among them with LSTM shown as a green rectangle.</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8d19d9e6c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8d19d9e6c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Upon successful training of these two methods, we can combine them and generate a high-quality drawing in runtime.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Let us assume we have a reference drawing of non-cursive `his’ and aims to generate a drawing of `she’.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first compute the mean w from pairs for writer-character-DSD and Character-DSD,</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Predict a writer-character-DSD for a missing character `e’.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 as two characters `h’ and `s’ are common in `his’ and `she’, we extract two single-character Writer-Character-DSDs, w_s and w_h.</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Finally, we feed them into LSTM and restore temporal dependencies.</a:t>
            </a: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9c1ee100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9c1ee100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8d19d9e6c5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8d19d9e6c5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These are generated results by our trained model. </a:t>
            </a:r>
            <a:r>
              <a:rPr lang="en">
                <a:solidFill>
                  <a:schemeClr val="dk1"/>
                </a:solidFill>
              </a:rPr>
              <a:t>To generate handwriting samples, our model used 10 reference samples by the same writer.</a:t>
            </a:r>
            <a:endParaRPr>
              <a:solidFill>
                <a:schemeClr val="dk1"/>
              </a:solidFill>
            </a:endParaRPr>
          </a:p>
          <a:p>
            <a:pPr indent="0" lvl="0" marL="0" rtl="0" algn="l">
              <a:spcBef>
                <a:spcPts val="0"/>
              </a:spcBef>
              <a:spcAft>
                <a:spcPts val="0"/>
              </a:spcAft>
              <a:buNone/>
            </a:pPr>
            <a:r>
              <a:rPr lang="en">
                <a:solidFill>
                  <a:schemeClr val="dk1"/>
                </a:solidFill>
              </a:rPr>
              <a:t>Without ever seeing the target drawing, both of our methods generate high-quality samples while preserving fine details.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There is a slight improvement in quality with our sampling method, as it saves Writer-Character-DSD in a database. When Writer-Character-DSD for a certain substring in the target text exists in a database, it is highly likely to succeed in generating accurate transitions from one character to another.</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8ea5e8afe3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8ea5e8afe3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When compared against the SOTA model in online handwriting synthesis, our results were preferred 88% of the time.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Not only the overall size of handwriting but also connections between characters and unique drawings of certain characters are well-preserved.</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8ea5e8afe3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8ea5e8afe3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Our style representations can be interpolated between two drawings.</a:t>
            </a:r>
            <a:endParaRPr>
              <a:solidFill>
                <a:schemeClr val="dk1"/>
              </a:solidFill>
            </a:endParaRPr>
          </a:p>
          <a:p>
            <a:pPr indent="0" lvl="0" marL="0" rtl="0" algn="l">
              <a:spcBef>
                <a:spcPts val="0"/>
              </a:spcBef>
              <a:spcAft>
                <a:spcPts val="0"/>
              </a:spcAft>
              <a:buNone/>
            </a:pPr>
            <a:r>
              <a:rPr lang="en">
                <a:solidFill>
                  <a:schemeClr val="dk1"/>
                </a:solidFill>
              </a:rPr>
              <a:t>Here we have two sample drawing of `rhythm’ by two writers.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8d19d9e6c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8d19d9e6c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From each sample, we can compute the mean Writer-DSD w and mix them together to obtain a new Writer-DSD.</a:t>
            </a:r>
            <a:endParaRPr>
              <a:solidFill>
                <a:schemeClr val="dk1"/>
              </a:solidFill>
            </a:endParaRPr>
          </a:p>
          <a:p>
            <a:pPr indent="0" lvl="0" marL="0" rtl="0" algn="l">
              <a:spcBef>
                <a:spcPts val="0"/>
              </a:spcBef>
              <a:spcAft>
                <a:spcPts val="0"/>
              </a:spcAft>
              <a:buNone/>
            </a:pPr>
            <a:r>
              <a:rPr lang="en">
                <a:solidFill>
                  <a:schemeClr val="dk1"/>
                </a:solidFill>
              </a:rPr>
              <a:t>We can observe a style of drawing slowly changes from one to another by altering the mix ratio.</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d19d9e6c5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d19d9e6c5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Capturing these styles flexibly and accurately is important as it determines the space of descriptive expression of any computational model.</a:t>
            </a:r>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8d19d9e6c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8d19d9e6c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As two source drawings are non-cursive, we can also sample writer-character-DSDs for each character. We mix them in a similar manner to create a new Writer-Character-DSD, which will be then fed into LSTM and sequence decoder. As this is an interpolation at a single character level, the style transition is relatively smoother than the previous example.</a:t>
            </a: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8d19d9e6c5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8d19d9e6c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Finally, we can also interpolate at character-DSD level. In these examples, we compute 4 Character-DSDs for 4 characters and construct a new C matrix. Writer-DSD is fixed in this interpolation, and we reconstruct writer-character-DSD from a new C matrix and the writer-DSD. From this set of experiments, we show our style space is smooth.</a:t>
            </a:r>
            <a:endParaRPr>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8ea5e8afe3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8ea5e8afe3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 linear relationship between three DSDs lets us to perform few-shot learning of new characters. We first excluded samples including numerical letters from our dataset and trained a model prior to this experiment. We then provide a few drawing samples of numbers to the model and predict Writer-Character-DSD for these letters. Assuming the writer of numerical letters also provided other roman alphabet samples, which allow us to predict Writer-DSD w. The pairs of Writer-Character-DSD and Writer-DSD allows us to predict the Character-DSD, and the figure shows the results. As we provide more samples per new character, the quality improves, but predicting a good Character-DSD from a single sample remained difficult. However, we can observe stylistic differences in generated samples, such as the character 4 in 100 samples prediction.</a:t>
            </a:r>
            <a:endParaRPr>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8ea5e8afe3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8ea5e8afe3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To examine how well our model might represent the latent distribution of handwriting styles, we perform a writer recognition task on our trained model</a:t>
            </a:r>
            <a:endParaRPr>
              <a:solidFill>
                <a:schemeClr val="dk1"/>
              </a:solidFill>
            </a:endParaRPr>
          </a:p>
          <a:p>
            <a:pPr indent="0" lvl="0" marL="0" rtl="0" algn="l">
              <a:spcBef>
                <a:spcPts val="0"/>
              </a:spcBef>
              <a:spcAft>
                <a:spcPts val="0"/>
              </a:spcAft>
              <a:buNone/>
            </a:pPr>
            <a:r>
              <a:rPr lang="en">
                <a:solidFill>
                  <a:schemeClr val="dk1"/>
                </a:solidFill>
              </a:rPr>
              <a:t>on the randomly-selected 20-writer hold out set from our dataset. First, we compute 20 writer DSDs from 10 sentence-level samples. </a:t>
            </a:r>
            <a:endParaRPr>
              <a:solidFill>
                <a:schemeClr val="dk1"/>
              </a:solidFill>
            </a:endParaRPr>
          </a:p>
          <a:p>
            <a:pPr indent="0" lvl="0" marL="0" rtl="0" algn="l">
              <a:spcBef>
                <a:spcPts val="0"/>
              </a:spcBef>
              <a:spcAft>
                <a:spcPts val="0"/>
              </a:spcAft>
              <a:buNone/>
            </a:pPr>
            <a:r>
              <a:rPr lang="en">
                <a:solidFill>
                  <a:schemeClr val="dk1"/>
                </a:solidFill>
              </a:rPr>
              <a:t>Then, for testing, we sample from 1 to 50 new word-level stroke sequences per writer and calculate the corresponding writer-DSDs.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Our test prediction accuracy rises from 89.20% for one word sample, to 99.70% for 50 word samples.</a:t>
            </a:r>
            <a:endParaRPr>
              <a:solidFill>
                <a:schemeClr val="dk1"/>
              </a:solidFill>
            </a:endParaRPr>
          </a:p>
          <a:p>
            <a:pPr indent="0" lvl="0" marL="0" rtl="0" algn="l">
              <a:spcBef>
                <a:spcPts val="0"/>
              </a:spcBef>
              <a:spcAft>
                <a:spcPts val="0"/>
              </a:spcAft>
              <a:buNone/>
            </a:pPr>
            <a:r>
              <a:rPr lang="en">
                <a:solidFill>
                  <a:schemeClr val="dk1"/>
                </a:solidFill>
              </a:rPr>
              <a:t>This is an indication that our latent space is usefully descriptive.</a:t>
            </a:r>
            <a:endParaRPr>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8ea5e8afe3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8ea5e8afe3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are also releasing a new dataset for online handwriting, which we name the BRUSH dataset. </a:t>
            </a:r>
            <a:endParaRPr>
              <a:solidFill>
                <a:schemeClr val="dk1"/>
              </a:solidFill>
            </a:endParaRPr>
          </a:p>
          <a:p>
            <a:pPr indent="0" lvl="0" marL="0" rtl="0" algn="l">
              <a:spcBef>
                <a:spcPts val="0"/>
              </a:spcBef>
              <a:spcAft>
                <a:spcPts val="0"/>
              </a:spcAft>
              <a:buNone/>
            </a:pPr>
            <a:r>
              <a:rPr lang="en">
                <a:solidFill>
                  <a:schemeClr val="dk1"/>
                </a:solidFill>
              </a:rPr>
              <a:t>It </a:t>
            </a:r>
            <a:r>
              <a:rPr lang="en">
                <a:solidFill>
                  <a:schemeClr val="dk1"/>
                </a:solidFill>
              </a:rPr>
              <a:t>is comprised of</a:t>
            </a:r>
            <a:r>
              <a:rPr lang="en">
                <a:solidFill>
                  <a:schemeClr val="dk1"/>
                </a:solidFill>
              </a:rPr>
              <a:t> handwritten digital strokes in the Latin alphabet, which includes 170 writers, 86 characters, </a:t>
            </a:r>
            <a:endParaRPr>
              <a:solidFill>
                <a:schemeClr val="dk1"/>
              </a:solidFill>
            </a:endParaRPr>
          </a:p>
          <a:p>
            <a:pPr indent="0" lvl="0" marL="0" rtl="0" algn="l">
              <a:spcBef>
                <a:spcPts val="0"/>
              </a:spcBef>
              <a:spcAft>
                <a:spcPts val="0"/>
              </a:spcAft>
              <a:buNone/>
            </a:pPr>
            <a:r>
              <a:rPr lang="en">
                <a:solidFill>
                  <a:schemeClr val="dk1"/>
                </a:solidFill>
              </a:rPr>
              <a:t>488 common words written by all writers, and 3668 rarer words written across writers. </a:t>
            </a:r>
            <a:endParaRPr>
              <a:solidFill>
                <a:schemeClr val="dk1"/>
              </a:solidFill>
            </a:endParaRPr>
          </a:p>
          <a:p>
            <a:pPr indent="0" lvl="0" marL="0" rtl="0" algn="l">
              <a:spcBef>
                <a:spcPts val="0"/>
              </a:spcBef>
              <a:spcAft>
                <a:spcPts val="0"/>
              </a:spcAft>
              <a:buNone/>
            </a:pPr>
            <a:r>
              <a:rPr lang="en">
                <a:solidFill>
                  <a:schemeClr val="dk1"/>
                </a:solidFill>
              </a:rPr>
              <a:t>In two-character letter space, the common words cover 99.5% and with additional words it covers 99.9% of the space.</a:t>
            </a:r>
            <a:endParaRPr>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8d19d9e6c5_6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8d19d9e6c5_6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Further, our drawing samples are segmented into characters. Common word samples &amp; Character-level labels are not present in IAM dataset.</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8d19d9e6c5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8d19d9e6c5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In this talk, w</a:t>
            </a:r>
            <a:r>
              <a:rPr lang="en">
                <a:solidFill>
                  <a:schemeClr val="dk1"/>
                </a:solidFill>
              </a:rPr>
              <a:t>e discussed Generating Handwriting via Decoupled Style Descriptors. </a:t>
            </a:r>
            <a:endParaRPr>
              <a:solidFill>
                <a:schemeClr val="dk1"/>
              </a:solidFill>
            </a:endParaRPr>
          </a:p>
          <a:p>
            <a:pPr indent="0" lvl="0" marL="0" rtl="0" algn="l">
              <a:spcBef>
                <a:spcPts val="0"/>
              </a:spcBef>
              <a:spcAft>
                <a:spcPts val="0"/>
              </a:spcAft>
              <a:buNone/>
            </a:pPr>
            <a:r>
              <a:rPr lang="en">
                <a:solidFill>
                  <a:schemeClr val="dk1"/>
                </a:solidFill>
              </a:rPr>
              <a:t>DSDs decouple character style from writer style and allow flexible handwriting generation.</a:t>
            </a:r>
            <a:endParaRPr>
              <a:solidFill>
                <a:schemeClr val="dk1"/>
              </a:solidFill>
            </a:endParaRPr>
          </a:p>
          <a:p>
            <a:pPr indent="0" lvl="0" marL="0" rtl="0" algn="l">
              <a:spcBef>
                <a:spcPts val="0"/>
              </a:spcBef>
              <a:spcAft>
                <a:spcPts val="0"/>
              </a:spcAft>
              <a:buNone/>
            </a:pPr>
            <a:r>
              <a:rPr lang="en">
                <a:solidFill>
                  <a:schemeClr val="dk1"/>
                </a:solidFill>
              </a:rPr>
              <a:t>We also introduced the new BRUSH dataset for online handwriting.</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8d19d9e6c5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8d19d9e6c5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We have shown explicit and structural style decoupling process work better than implicit decoupling process in our handwriting domain, </a:t>
            </a:r>
            <a:endParaRPr>
              <a:solidFill>
                <a:schemeClr val="dk1"/>
              </a:solidFill>
            </a:endParaRPr>
          </a:p>
          <a:p>
            <a:pPr indent="0" lvl="0" marL="0" rtl="0" algn="l">
              <a:spcBef>
                <a:spcPts val="0"/>
              </a:spcBef>
              <a:spcAft>
                <a:spcPts val="0"/>
              </a:spcAft>
              <a:buNone/>
            </a:pPr>
            <a:r>
              <a:rPr lang="en">
                <a:solidFill>
                  <a:schemeClr val="dk1"/>
                </a:solidFill>
              </a:rPr>
              <a:t>and the idea of DSD could be applied to other sequential data with style variations, such as speech and motion capture data.</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d19d9e6c5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d19d9e6c5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deep-learning-based models, our concern is how to architecture the neural network </a:t>
            </a:r>
            <a:endParaRPr/>
          </a:p>
          <a:p>
            <a:pPr indent="0" lvl="0" marL="0" rtl="0" algn="l">
              <a:spcBef>
                <a:spcPts val="0"/>
              </a:spcBef>
              <a:spcAft>
                <a:spcPts val="0"/>
              </a:spcAft>
              <a:buNone/>
            </a:pPr>
            <a:r>
              <a:rPr lang="en"/>
              <a:t>such that we can represent the underlying stroke characteristics of the styles of writing. But, once we have a representation, </a:t>
            </a:r>
            <a:r>
              <a:rPr lang="en">
                <a:solidFill>
                  <a:schemeClr val="dk1"/>
                </a:solidFill>
              </a:rPr>
              <a:t>this then lets us generate new writing in a style recovered from </a:t>
            </a:r>
            <a:r>
              <a:rPr lang="en"/>
              <a:t>a previously-unseen target sample of writing,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ea5e8afe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ea5e8afe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Techniques have synthesized handwriting from pixel samples. In this example, the goal is to generate a drawing of “she” from a sample “his”. As two characters “h” and “s” are common, these approaches extract specific regions and place them to look like a word.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8ea5e8afe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8ea5e8afe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There are also approaches to generate handwriting </a:t>
            </a:r>
            <a:r>
              <a:rPr lang="en">
                <a:solidFill>
                  <a:schemeClr val="dk1"/>
                </a:solidFill>
              </a:rPr>
              <a:t>from features learned by neural networks such as latent style vectors. </a:t>
            </a:r>
            <a:r>
              <a:rPr lang="en">
                <a:solidFill>
                  <a:schemeClr val="dk1"/>
                </a:solidFill>
              </a:rPr>
              <a:t>Pixel-based approaches are scalable, as their performance improves with more reference samples, which provide more variations in generated results. Current Latent vector approaches use Variational Recurrent Neural Networks to learn latent representations of handwriting styles, and shows effectiveness in generating a drawing of a character absent from the reference sample.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8ea5e8afe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ea5e8afe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However, pixel approaches cannot generate missing characters or interpolate between styles, and latent representations often lose fine details. </a:t>
            </a:r>
            <a:endParaRPr>
              <a:solidFill>
                <a:schemeClr val="dk1"/>
              </a:solidFill>
            </a:endParaRPr>
          </a:p>
          <a:p>
            <a:pPr indent="0" lvl="0" marL="0" rtl="0" algn="l">
              <a:spcBef>
                <a:spcPts val="0"/>
              </a:spcBef>
              <a:spcAft>
                <a:spcPts val="0"/>
              </a:spcAft>
              <a:buNone/>
            </a:pPr>
            <a:r>
              <a:rPr lang="en">
                <a:solidFill>
                  <a:schemeClr val="dk1"/>
                </a:solidFill>
              </a:rPr>
              <a:t>The approach of treating handwriting style as a `unified’ property of a sequence can limit the representation of both character- and writer-level features. </a:t>
            </a:r>
            <a:endParaRPr>
              <a:solidFill>
                <a:schemeClr val="dk1"/>
              </a:solidFill>
            </a:endParaRPr>
          </a:p>
          <a:p>
            <a:pPr indent="0" lvl="0" marL="0" rtl="0" algn="l">
              <a:spcBef>
                <a:spcPts val="0"/>
              </a:spcBef>
              <a:spcAft>
                <a:spcPts val="0"/>
              </a:spcAft>
              <a:buNone/>
            </a:pPr>
            <a:r>
              <a:rPr lang="en">
                <a:solidFill>
                  <a:schemeClr val="dk1"/>
                </a:solidFill>
              </a:rPr>
              <a:t>This includes specific character details being averaged out to maintain overall writer style, and an reduced representation space of writing styles.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d19d9e6c5_3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d19d9e6c5_3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In other words, the problem with current methods is that there is no explicit separation of writer style from character style.</a:t>
            </a:r>
            <a:endParaRPr sz="1200">
              <a:solidFill>
                <a:schemeClr val="dk1"/>
              </a:solidFill>
            </a:endParaRPr>
          </a:p>
          <a:p>
            <a:pPr indent="0" lvl="0" marL="0" rtl="0" algn="l">
              <a:lnSpc>
                <a:spcPct val="115000"/>
              </a:lnSpc>
              <a:spcBef>
                <a:spcPts val="1600"/>
              </a:spcBef>
              <a:spcAft>
                <a:spcPts val="1600"/>
              </a:spcAft>
              <a:buNone/>
            </a:pPr>
            <a:r>
              <a:rPr lang="en" sz="1200">
                <a:solidFill>
                  <a:schemeClr val="dk1"/>
                </a:solidFill>
              </a:rPr>
              <a:t>For instance, for character style, ‘h’ can be written with or without a loop (where we see the one on the slide here with a loop), and for writer style, ‘h’ could be large or small or slanted or squarer.</a:t>
            </a: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Font typeface="Calibri"/>
              <a:buNone/>
              <a:defRPr sz="5200">
                <a:latin typeface="Calibri"/>
                <a:ea typeface="Calibri"/>
                <a:cs typeface="Calibri"/>
                <a:sym typeface="Calibri"/>
              </a:defRPr>
            </a:lvl1pPr>
            <a:lvl2pPr lvl="1" algn="ctr">
              <a:spcBef>
                <a:spcPts val="0"/>
              </a:spcBef>
              <a:spcAft>
                <a:spcPts val="0"/>
              </a:spcAft>
              <a:buSzPts val="5200"/>
              <a:buFont typeface="Calibri"/>
              <a:buNone/>
              <a:defRPr sz="5200">
                <a:latin typeface="Calibri"/>
                <a:ea typeface="Calibri"/>
                <a:cs typeface="Calibri"/>
                <a:sym typeface="Calibri"/>
              </a:defRPr>
            </a:lvl2pPr>
            <a:lvl3pPr lvl="2" algn="ctr">
              <a:spcBef>
                <a:spcPts val="0"/>
              </a:spcBef>
              <a:spcAft>
                <a:spcPts val="0"/>
              </a:spcAft>
              <a:buSzPts val="5200"/>
              <a:buFont typeface="Calibri"/>
              <a:buNone/>
              <a:defRPr sz="5200">
                <a:latin typeface="Calibri"/>
                <a:ea typeface="Calibri"/>
                <a:cs typeface="Calibri"/>
                <a:sym typeface="Calibri"/>
              </a:defRPr>
            </a:lvl3pPr>
            <a:lvl4pPr lvl="3" algn="ctr">
              <a:spcBef>
                <a:spcPts val="0"/>
              </a:spcBef>
              <a:spcAft>
                <a:spcPts val="0"/>
              </a:spcAft>
              <a:buSzPts val="5200"/>
              <a:buFont typeface="Calibri"/>
              <a:buNone/>
              <a:defRPr sz="5200">
                <a:latin typeface="Calibri"/>
                <a:ea typeface="Calibri"/>
                <a:cs typeface="Calibri"/>
                <a:sym typeface="Calibri"/>
              </a:defRPr>
            </a:lvl4pPr>
            <a:lvl5pPr lvl="4" algn="ctr">
              <a:spcBef>
                <a:spcPts val="0"/>
              </a:spcBef>
              <a:spcAft>
                <a:spcPts val="0"/>
              </a:spcAft>
              <a:buSzPts val="5200"/>
              <a:buFont typeface="Calibri"/>
              <a:buNone/>
              <a:defRPr sz="5200">
                <a:latin typeface="Calibri"/>
                <a:ea typeface="Calibri"/>
                <a:cs typeface="Calibri"/>
                <a:sym typeface="Calibri"/>
              </a:defRPr>
            </a:lvl5pPr>
            <a:lvl6pPr lvl="5" algn="ctr">
              <a:spcBef>
                <a:spcPts val="0"/>
              </a:spcBef>
              <a:spcAft>
                <a:spcPts val="0"/>
              </a:spcAft>
              <a:buSzPts val="5200"/>
              <a:buFont typeface="Calibri"/>
              <a:buNone/>
              <a:defRPr sz="5200">
                <a:latin typeface="Calibri"/>
                <a:ea typeface="Calibri"/>
                <a:cs typeface="Calibri"/>
                <a:sym typeface="Calibri"/>
              </a:defRPr>
            </a:lvl6pPr>
            <a:lvl7pPr lvl="6" algn="ctr">
              <a:spcBef>
                <a:spcPts val="0"/>
              </a:spcBef>
              <a:spcAft>
                <a:spcPts val="0"/>
              </a:spcAft>
              <a:buSzPts val="5200"/>
              <a:buFont typeface="Calibri"/>
              <a:buNone/>
              <a:defRPr sz="5200">
                <a:latin typeface="Calibri"/>
                <a:ea typeface="Calibri"/>
                <a:cs typeface="Calibri"/>
                <a:sym typeface="Calibri"/>
              </a:defRPr>
            </a:lvl7pPr>
            <a:lvl8pPr lvl="7" algn="ctr">
              <a:spcBef>
                <a:spcPts val="0"/>
              </a:spcBef>
              <a:spcAft>
                <a:spcPts val="0"/>
              </a:spcAft>
              <a:buSzPts val="5200"/>
              <a:buFont typeface="Calibri"/>
              <a:buNone/>
              <a:defRPr sz="5200">
                <a:latin typeface="Calibri"/>
                <a:ea typeface="Calibri"/>
                <a:cs typeface="Calibri"/>
                <a:sym typeface="Calibri"/>
              </a:defRPr>
            </a:lvl8pPr>
            <a:lvl9pPr lvl="8" algn="ctr">
              <a:spcBef>
                <a:spcPts val="0"/>
              </a:spcBef>
              <a:spcAft>
                <a:spcPts val="0"/>
              </a:spcAft>
              <a:buSzPts val="5200"/>
              <a:buFont typeface="Calibri"/>
              <a:buNone/>
              <a:defRPr sz="5200">
                <a:latin typeface="Calibri"/>
                <a:ea typeface="Calibri"/>
                <a:cs typeface="Calibri"/>
                <a:sym typeface="Calibri"/>
              </a:defRPr>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Calibri"/>
              <a:buNone/>
              <a:defRPr sz="2800">
                <a:latin typeface="Calibri"/>
                <a:ea typeface="Calibri"/>
                <a:cs typeface="Calibri"/>
                <a:sym typeface="Calibri"/>
              </a:defRPr>
            </a:lvl1pPr>
            <a:lvl2pPr lvl="1" algn="ctr">
              <a:lnSpc>
                <a:spcPct val="100000"/>
              </a:lnSpc>
              <a:spcBef>
                <a:spcPts val="0"/>
              </a:spcBef>
              <a:spcAft>
                <a:spcPts val="0"/>
              </a:spcAft>
              <a:buSzPts val="2800"/>
              <a:buFont typeface="Calibri"/>
              <a:buNone/>
              <a:defRPr sz="2800">
                <a:latin typeface="Calibri"/>
                <a:ea typeface="Calibri"/>
                <a:cs typeface="Calibri"/>
                <a:sym typeface="Calibri"/>
              </a:defRPr>
            </a:lvl2pPr>
            <a:lvl3pPr lvl="2" algn="ctr">
              <a:lnSpc>
                <a:spcPct val="100000"/>
              </a:lnSpc>
              <a:spcBef>
                <a:spcPts val="0"/>
              </a:spcBef>
              <a:spcAft>
                <a:spcPts val="0"/>
              </a:spcAft>
              <a:buSzPts val="2800"/>
              <a:buFont typeface="Calibri"/>
              <a:buNone/>
              <a:defRPr sz="2800">
                <a:latin typeface="Calibri"/>
                <a:ea typeface="Calibri"/>
                <a:cs typeface="Calibri"/>
                <a:sym typeface="Calibri"/>
              </a:defRPr>
            </a:lvl3pPr>
            <a:lvl4pPr lvl="3" algn="ctr">
              <a:lnSpc>
                <a:spcPct val="100000"/>
              </a:lnSpc>
              <a:spcBef>
                <a:spcPts val="0"/>
              </a:spcBef>
              <a:spcAft>
                <a:spcPts val="0"/>
              </a:spcAft>
              <a:buSzPts val="2800"/>
              <a:buFont typeface="Calibri"/>
              <a:buNone/>
              <a:defRPr sz="2800">
                <a:latin typeface="Calibri"/>
                <a:ea typeface="Calibri"/>
                <a:cs typeface="Calibri"/>
                <a:sym typeface="Calibri"/>
              </a:defRPr>
            </a:lvl4pPr>
            <a:lvl5pPr lvl="4" algn="ctr">
              <a:lnSpc>
                <a:spcPct val="100000"/>
              </a:lnSpc>
              <a:spcBef>
                <a:spcPts val="0"/>
              </a:spcBef>
              <a:spcAft>
                <a:spcPts val="0"/>
              </a:spcAft>
              <a:buSzPts val="2800"/>
              <a:buFont typeface="Calibri"/>
              <a:buNone/>
              <a:defRPr sz="2800">
                <a:latin typeface="Calibri"/>
                <a:ea typeface="Calibri"/>
                <a:cs typeface="Calibri"/>
                <a:sym typeface="Calibri"/>
              </a:defRPr>
            </a:lvl5pPr>
            <a:lvl6pPr lvl="5" algn="ctr">
              <a:lnSpc>
                <a:spcPct val="100000"/>
              </a:lnSpc>
              <a:spcBef>
                <a:spcPts val="0"/>
              </a:spcBef>
              <a:spcAft>
                <a:spcPts val="0"/>
              </a:spcAft>
              <a:buSzPts val="2800"/>
              <a:buFont typeface="Calibri"/>
              <a:buNone/>
              <a:defRPr sz="2800">
                <a:latin typeface="Calibri"/>
                <a:ea typeface="Calibri"/>
                <a:cs typeface="Calibri"/>
                <a:sym typeface="Calibri"/>
              </a:defRPr>
            </a:lvl6pPr>
            <a:lvl7pPr lvl="6" algn="ctr">
              <a:lnSpc>
                <a:spcPct val="100000"/>
              </a:lnSpc>
              <a:spcBef>
                <a:spcPts val="0"/>
              </a:spcBef>
              <a:spcAft>
                <a:spcPts val="0"/>
              </a:spcAft>
              <a:buSzPts val="2800"/>
              <a:buFont typeface="Calibri"/>
              <a:buNone/>
              <a:defRPr sz="2800">
                <a:latin typeface="Calibri"/>
                <a:ea typeface="Calibri"/>
                <a:cs typeface="Calibri"/>
                <a:sym typeface="Calibri"/>
              </a:defRPr>
            </a:lvl7pPr>
            <a:lvl8pPr lvl="7" algn="ctr">
              <a:lnSpc>
                <a:spcPct val="100000"/>
              </a:lnSpc>
              <a:spcBef>
                <a:spcPts val="0"/>
              </a:spcBef>
              <a:spcAft>
                <a:spcPts val="0"/>
              </a:spcAft>
              <a:buSzPts val="2800"/>
              <a:buFont typeface="Calibri"/>
              <a:buNone/>
              <a:defRPr sz="2800">
                <a:latin typeface="Calibri"/>
                <a:ea typeface="Calibri"/>
                <a:cs typeface="Calibri"/>
                <a:sym typeface="Calibri"/>
              </a:defRPr>
            </a:lvl8pPr>
            <a:lvl9pPr lvl="8" algn="ctr">
              <a:lnSpc>
                <a:spcPct val="100000"/>
              </a:lnSpc>
              <a:spcBef>
                <a:spcPts val="0"/>
              </a:spcBef>
              <a:spcAft>
                <a:spcPts val="0"/>
              </a:spcAft>
              <a:buSzPts val="2800"/>
              <a:buFont typeface="Calibri"/>
              <a:buNone/>
              <a:defRPr sz="2800">
                <a:latin typeface="Calibri"/>
                <a:ea typeface="Calibri"/>
                <a:cs typeface="Calibri"/>
                <a:sym typeface="Calibri"/>
              </a:defRPr>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atin typeface="Calibri"/>
                <a:ea typeface="Calibri"/>
                <a:cs typeface="Calibri"/>
                <a:sym typeface="Calibri"/>
              </a:defRPr>
            </a:lvl1pPr>
            <a:lvl2pPr lvl="1">
              <a:buNone/>
              <a:defRPr>
                <a:latin typeface="Calibri"/>
                <a:ea typeface="Calibri"/>
                <a:cs typeface="Calibri"/>
                <a:sym typeface="Calibri"/>
              </a:defRPr>
            </a:lvl2pPr>
            <a:lvl3pPr lvl="2">
              <a:buNone/>
              <a:defRPr>
                <a:latin typeface="Calibri"/>
                <a:ea typeface="Calibri"/>
                <a:cs typeface="Calibri"/>
                <a:sym typeface="Calibri"/>
              </a:defRPr>
            </a:lvl3pPr>
            <a:lvl4pPr lvl="3">
              <a:buNone/>
              <a:defRPr>
                <a:latin typeface="Calibri"/>
                <a:ea typeface="Calibri"/>
                <a:cs typeface="Calibri"/>
                <a:sym typeface="Calibri"/>
              </a:defRPr>
            </a:lvl4pPr>
            <a:lvl5pPr lvl="4">
              <a:buNone/>
              <a:defRPr>
                <a:latin typeface="Calibri"/>
                <a:ea typeface="Calibri"/>
                <a:cs typeface="Calibri"/>
                <a:sym typeface="Calibri"/>
              </a:defRPr>
            </a:lvl5pPr>
            <a:lvl6pPr lvl="5">
              <a:buNone/>
              <a:defRPr>
                <a:latin typeface="Calibri"/>
                <a:ea typeface="Calibri"/>
                <a:cs typeface="Calibri"/>
                <a:sym typeface="Calibri"/>
              </a:defRPr>
            </a:lvl6pPr>
            <a:lvl7pPr lvl="6">
              <a:buNone/>
              <a:defRPr>
                <a:latin typeface="Calibri"/>
                <a:ea typeface="Calibri"/>
                <a:cs typeface="Calibri"/>
                <a:sym typeface="Calibri"/>
              </a:defRPr>
            </a:lvl7pPr>
            <a:lvl8pPr lvl="7">
              <a:buNone/>
              <a:defRPr>
                <a:latin typeface="Calibri"/>
                <a:ea typeface="Calibri"/>
                <a:cs typeface="Calibri"/>
                <a:sym typeface="Calibri"/>
              </a:defRPr>
            </a:lvl8pPr>
            <a:lvl9pPr lvl="8">
              <a:buNone/>
              <a:defRPr>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000000"/>
              </a:buClr>
              <a:buSzPts val="1800"/>
              <a:buChar char="●"/>
              <a:defRPr>
                <a:solidFill>
                  <a:srgbClr val="000000"/>
                </a:solidFill>
              </a:defRPr>
            </a:lvl1pPr>
            <a:lvl2pPr indent="-317500" lvl="1" marL="914400">
              <a:spcBef>
                <a:spcPts val="1600"/>
              </a:spcBef>
              <a:spcAft>
                <a:spcPts val="0"/>
              </a:spcAft>
              <a:buClr>
                <a:srgbClr val="000000"/>
              </a:buClr>
              <a:buSzPts val="1400"/>
              <a:buChar char="○"/>
              <a:defRPr>
                <a:solidFill>
                  <a:srgbClr val="000000"/>
                </a:solidFill>
              </a:defRPr>
            </a:lvl2pPr>
            <a:lvl3pPr indent="-317500" lvl="2" marL="1371600">
              <a:spcBef>
                <a:spcPts val="1600"/>
              </a:spcBef>
              <a:spcAft>
                <a:spcPts val="0"/>
              </a:spcAft>
              <a:buClr>
                <a:srgbClr val="000000"/>
              </a:buClr>
              <a:buSzPts val="1400"/>
              <a:buChar char="■"/>
              <a:defRPr>
                <a:solidFill>
                  <a:srgbClr val="000000"/>
                </a:solidFill>
              </a:defRPr>
            </a:lvl3pPr>
            <a:lvl4pPr indent="-317500" lvl="3" marL="1828800">
              <a:spcBef>
                <a:spcPts val="1600"/>
              </a:spcBef>
              <a:spcAft>
                <a:spcPts val="0"/>
              </a:spcAft>
              <a:buClr>
                <a:srgbClr val="000000"/>
              </a:buClr>
              <a:buSzPts val="1400"/>
              <a:buChar char="●"/>
              <a:defRPr>
                <a:solidFill>
                  <a:srgbClr val="000000"/>
                </a:solidFill>
              </a:defRPr>
            </a:lvl4pPr>
            <a:lvl5pPr indent="-317500" lvl="4" marL="2286000">
              <a:spcBef>
                <a:spcPts val="1600"/>
              </a:spcBef>
              <a:spcAft>
                <a:spcPts val="0"/>
              </a:spcAft>
              <a:buClr>
                <a:srgbClr val="000000"/>
              </a:buClr>
              <a:buSzPts val="1400"/>
              <a:buChar char="○"/>
              <a:defRPr>
                <a:solidFill>
                  <a:srgbClr val="000000"/>
                </a:solidFill>
              </a:defRPr>
            </a:lvl5pPr>
            <a:lvl6pPr indent="-317500" lvl="5" marL="2743200">
              <a:spcBef>
                <a:spcPts val="1600"/>
              </a:spcBef>
              <a:spcAft>
                <a:spcPts val="0"/>
              </a:spcAft>
              <a:buClr>
                <a:srgbClr val="000000"/>
              </a:buClr>
              <a:buSzPts val="1400"/>
              <a:buChar char="■"/>
              <a:defRPr>
                <a:solidFill>
                  <a:srgbClr val="000000"/>
                </a:solidFill>
              </a:defRPr>
            </a:lvl6pPr>
            <a:lvl7pPr indent="-317500" lvl="6" marL="3200400">
              <a:spcBef>
                <a:spcPts val="1600"/>
              </a:spcBef>
              <a:spcAft>
                <a:spcPts val="0"/>
              </a:spcAft>
              <a:buClr>
                <a:srgbClr val="000000"/>
              </a:buClr>
              <a:buSzPts val="1400"/>
              <a:buChar char="●"/>
              <a:defRPr>
                <a:solidFill>
                  <a:srgbClr val="000000"/>
                </a:solidFill>
              </a:defRPr>
            </a:lvl7pPr>
            <a:lvl8pPr indent="-317500" lvl="7" marL="3657600">
              <a:spcBef>
                <a:spcPts val="1600"/>
              </a:spcBef>
              <a:spcAft>
                <a:spcPts val="0"/>
              </a:spcAft>
              <a:buClr>
                <a:srgbClr val="000000"/>
              </a:buClr>
              <a:buSzPts val="1400"/>
              <a:buChar char="○"/>
              <a:defRPr>
                <a:solidFill>
                  <a:srgbClr val="000000"/>
                </a:solidFill>
              </a:defRPr>
            </a:lvl8pPr>
            <a:lvl9pPr indent="-317500" lvl="8" marL="4114800">
              <a:spcBef>
                <a:spcPts val="1600"/>
              </a:spcBef>
              <a:spcAft>
                <a:spcPts val="1600"/>
              </a:spcAft>
              <a:buClr>
                <a:srgbClr val="000000"/>
              </a:buClr>
              <a:buSzPts val="1400"/>
              <a:buChar char="■"/>
              <a:defRPr>
                <a:solidFill>
                  <a:srgbClr val="000000"/>
                </a:solidFill>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i="1" sz="1600"/>
            </a:lvl1pPr>
            <a:lvl2pPr lvl="1">
              <a:buNone/>
              <a:defRPr i="1" sz="1600"/>
            </a:lvl2pPr>
            <a:lvl3pPr lvl="2">
              <a:buNone/>
              <a:defRPr i="1" sz="1600"/>
            </a:lvl3pPr>
            <a:lvl4pPr lvl="3">
              <a:buNone/>
              <a:defRPr i="1" sz="1600"/>
            </a:lvl4pPr>
            <a:lvl5pPr lvl="4">
              <a:buNone/>
              <a:defRPr i="1" sz="1600"/>
            </a:lvl5pPr>
            <a:lvl6pPr lvl="5">
              <a:buNone/>
              <a:defRPr i="1" sz="1600"/>
            </a:lvl6pPr>
            <a:lvl7pPr lvl="6">
              <a:buNone/>
              <a:defRPr i="1" sz="1600"/>
            </a:lvl7pPr>
            <a:lvl8pPr lvl="7">
              <a:buNone/>
              <a:defRPr i="1" sz="1600"/>
            </a:lvl8pPr>
            <a:lvl9pPr lvl="8">
              <a:buNone/>
              <a:defRPr i="1" sz="1600"/>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indent="-317500" lvl="1" marL="9144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indent="-317500" lvl="2" marL="13716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indent="-317500" lvl="3" marL="18288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indent="-317500" lvl="4" marL="22860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indent="-317500" lvl="5" marL="27432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indent="-317500" lvl="6" marL="32004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indent="-317500" lvl="7" marL="36576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indent="-317500" lvl="8" marL="411480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Calibri"/>
                <a:ea typeface="Calibri"/>
                <a:cs typeface="Calibri"/>
                <a:sym typeface="Calibri"/>
              </a:defRPr>
            </a:lvl1pPr>
            <a:lvl2pPr lvl="1" algn="r">
              <a:buNone/>
              <a:defRPr sz="1000">
                <a:solidFill>
                  <a:schemeClr val="dk2"/>
                </a:solidFill>
                <a:latin typeface="Calibri"/>
                <a:ea typeface="Calibri"/>
                <a:cs typeface="Calibri"/>
                <a:sym typeface="Calibri"/>
              </a:defRPr>
            </a:lvl2pPr>
            <a:lvl3pPr lvl="2" algn="r">
              <a:buNone/>
              <a:defRPr sz="1000">
                <a:solidFill>
                  <a:schemeClr val="dk2"/>
                </a:solidFill>
                <a:latin typeface="Calibri"/>
                <a:ea typeface="Calibri"/>
                <a:cs typeface="Calibri"/>
                <a:sym typeface="Calibri"/>
              </a:defRPr>
            </a:lvl3pPr>
            <a:lvl4pPr lvl="3" algn="r">
              <a:buNone/>
              <a:defRPr sz="1000">
                <a:solidFill>
                  <a:schemeClr val="dk2"/>
                </a:solidFill>
                <a:latin typeface="Calibri"/>
                <a:ea typeface="Calibri"/>
                <a:cs typeface="Calibri"/>
                <a:sym typeface="Calibri"/>
              </a:defRPr>
            </a:lvl4pPr>
            <a:lvl5pPr lvl="4" algn="r">
              <a:buNone/>
              <a:defRPr sz="1000">
                <a:solidFill>
                  <a:schemeClr val="dk2"/>
                </a:solidFill>
                <a:latin typeface="Calibri"/>
                <a:ea typeface="Calibri"/>
                <a:cs typeface="Calibri"/>
                <a:sym typeface="Calibri"/>
              </a:defRPr>
            </a:lvl5pPr>
            <a:lvl6pPr lvl="5" algn="r">
              <a:buNone/>
              <a:defRPr sz="1000">
                <a:solidFill>
                  <a:schemeClr val="dk2"/>
                </a:solidFill>
                <a:latin typeface="Calibri"/>
                <a:ea typeface="Calibri"/>
                <a:cs typeface="Calibri"/>
                <a:sym typeface="Calibri"/>
              </a:defRPr>
            </a:lvl6pPr>
            <a:lvl7pPr lvl="6" algn="r">
              <a:buNone/>
              <a:defRPr sz="1000">
                <a:solidFill>
                  <a:schemeClr val="dk2"/>
                </a:solidFill>
                <a:latin typeface="Calibri"/>
                <a:ea typeface="Calibri"/>
                <a:cs typeface="Calibri"/>
                <a:sym typeface="Calibri"/>
              </a:defRPr>
            </a:lvl7pPr>
            <a:lvl8pPr lvl="7" algn="r">
              <a:buNone/>
              <a:defRPr sz="1000">
                <a:solidFill>
                  <a:schemeClr val="dk2"/>
                </a:solidFill>
                <a:latin typeface="Calibri"/>
                <a:ea typeface="Calibri"/>
                <a:cs typeface="Calibri"/>
                <a:sym typeface="Calibri"/>
              </a:defRPr>
            </a:lvl8pPr>
            <a:lvl9pPr lvl="8" algn="r">
              <a:buNone/>
              <a:defRPr sz="100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4.jpg"/><Relationship Id="rId5" Type="http://schemas.openxmlformats.org/officeDocument/2006/relationships/image" Target="../media/image6.jpg"/><Relationship Id="rId6"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comments" Target="../comments/comment3.xml"/><Relationship Id="rId4" Type="http://schemas.openxmlformats.org/officeDocument/2006/relationships/image" Target="../media/image16.png"/><Relationship Id="rId5"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comments" Target="../comments/comment4.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9.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comments" Target="../comments/comment5.xml"/><Relationship Id="rId4" Type="http://schemas.openxmlformats.org/officeDocument/2006/relationships/image" Target="../media/image13.png"/><Relationship Id="rId5" Type="http://schemas.openxmlformats.org/officeDocument/2006/relationships/image" Target="../media/image25.png"/><Relationship Id="rId6"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2.jpg"/><Relationship Id="rId5"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hyperlink" Target="http://dsd.cs.brown.edu"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hyperlink" Target="http://dsd.cs.brown.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13.png"/><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208225"/>
            <a:ext cx="8520600" cy="1731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100"/>
              <a:t>Generating Handwriting via</a:t>
            </a:r>
            <a:endParaRPr sz="3100"/>
          </a:p>
          <a:p>
            <a:pPr indent="0" lvl="0" marL="0" rtl="0" algn="ctr">
              <a:spcBef>
                <a:spcPts val="0"/>
              </a:spcBef>
              <a:spcAft>
                <a:spcPts val="0"/>
              </a:spcAft>
              <a:buNone/>
            </a:pPr>
            <a:r>
              <a:rPr lang="en" sz="3100"/>
              <a:t>Decoupled Style Descriptors</a:t>
            </a:r>
            <a:endParaRPr sz="3100"/>
          </a:p>
        </p:txBody>
      </p:sp>
      <p:pic>
        <p:nvPicPr>
          <p:cNvPr id="55" name="Google Shape;55;p13"/>
          <p:cNvPicPr preferRelativeResize="0"/>
          <p:nvPr/>
        </p:nvPicPr>
        <p:blipFill>
          <a:blip r:embed="rId3">
            <a:alphaModFix/>
          </a:blip>
          <a:stretch>
            <a:fillRect/>
          </a:stretch>
        </p:blipFill>
        <p:spPr>
          <a:xfrm>
            <a:off x="3362277" y="3706860"/>
            <a:ext cx="2419444" cy="1063846"/>
          </a:xfrm>
          <a:prstGeom prst="rect">
            <a:avLst/>
          </a:prstGeom>
          <a:noFill/>
          <a:ln>
            <a:noFill/>
          </a:ln>
        </p:spPr>
      </p:pic>
      <p:pic>
        <p:nvPicPr>
          <p:cNvPr id="56" name="Google Shape;56;p13"/>
          <p:cNvPicPr preferRelativeResize="0"/>
          <p:nvPr/>
        </p:nvPicPr>
        <p:blipFill rotWithShape="1">
          <a:blip r:embed="rId4">
            <a:alphaModFix/>
          </a:blip>
          <a:srcRect b="11706" l="12614" r="17960" t="15898"/>
          <a:stretch/>
        </p:blipFill>
        <p:spPr>
          <a:xfrm>
            <a:off x="2551633" y="1684250"/>
            <a:ext cx="1231615" cy="1599500"/>
          </a:xfrm>
          <a:prstGeom prst="rect">
            <a:avLst/>
          </a:prstGeom>
          <a:noFill/>
          <a:ln>
            <a:noFill/>
          </a:ln>
        </p:spPr>
      </p:pic>
      <p:pic>
        <p:nvPicPr>
          <p:cNvPr id="57" name="Google Shape;57;p13"/>
          <p:cNvPicPr preferRelativeResize="0"/>
          <p:nvPr/>
        </p:nvPicPr>
        <p:blipFill>
          <a:blip r:embed="rId5">
            <a:alphaModFix/>
          </a:blip>
          <a:stretch>
            <a:fillRect/>
          </a:stretch>
        </p:blipFill>
        <p:spPr>
          <a:xfrm>
            <a:off x="4039275" y="1684250"/>
            <a:ext cx="1065450" cy="1598149"/>
          </a:xfrm>
          <a:prstGeom prst="rect">
            <a:avLst/>
          </a:prstGeom>
          <a:noFill/>
          <a:ln>
            <a:noFill/>
          </a:ln>
        </p:spPr>
      </p:pic>
      <p:pic>
        <p:nvPicPr>
          <p:cNvPr id="58" name="Google Shape;58;p13"/>
          <p:cNvPicPr preferRelativeResize="0"/>
          <p:nvPr/>
        </p:nvPicPr>
        <p:blipFill>
          <a:blip r:embed="rId6">
            <a:alphaModFix/>
          </a:blip>
          <a:stretch>
            <a:fillRect/>
          </a:stretch>
        </p:blipFill>
        <p:spPr>
          <a:xfrm>
            <a:off x="5314625" y="1684250"/>
            <a:ext cx="1195893" cy="1598149"/>
          </a:xfrm>
          <a:prstGeom prst="rect">
            <a:avLst/>
          </a:prstGeom>
          <a:noFill/>
          <a:ln>
            <a:noFill/>
          </a:ln>
        </p:spPr>
      </p:pic>
      <p:sp>
        <p:nvSpPr>
          <p:cNvPr id="59" name="Google Shape;59;p13"/>
          <p:cNvSpPr txBox="1"/>
          <p:nvPr>
            <p:ph idx="1" type="subTitle"/>
          </p:nvPr>
        </p:nvSpPr>
        <p:spPr>
          <a:xfrm>
            <a:off x="2505486" y="3231800"/>
            <a:ext cx="1323900" cy="33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000000"/>
                </a:solidFill>
              </a:rPr>
              <a:t>Atsunobu Kotani</a:t>
            </a:r>
            <a:endParaRPr sz="1300">
              <a:solidFill>
                <a:srgbClr val="000000"/>
              </a:solidFill>
            </a:endParaRPr>
          </a:p>
        </p:txBody>
      </p:sp>
      <p:sp>
        <p:nvSpPr>
          <p:cNvPr id="60" name="Google Shape;60;p13"/>
          <p:cNvSpPr txBox="1"/>
          <p:nvPr>
            <p:ph idx="1" type="subTitle"/>
          </p:nvPr>
        </p:nvSpPr>
        <p:spPr>
          <a:xfrm>
            <a:off x="3819454" y="3231800"/>
            <a:ext cx="1505100" cy="33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000000"/>
                </a:solidFill>
              </a:rPr>
              <a:t>Stefanie Tellex</a:t>
            </a:r>
            <a:endParaRPr sz="1300">
              <a:solidFill>
                <a:srgbClr val="000000"/>
              </a:solidFill>
            </a:endParaRPr>
          </a:p>
        </p:txBody>
      </p:sp>
      <p:sp>
        <p:nvSpPr>
          <p:cNvPr id="61" name="Google Shape;61;p13"/>
          <p:cNvSpPr txBox="1"/>
          <p:nvPr>
            <p:ph idx="1" type="subTitle"/>
          </p:nvPr>
        </p:nvSpPr>
        <p:spPr>
          <a:xfrm>
            <a:off x="5278225" y="3231800"/>
            <a:ext cx="1268700" cy="33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rgbClr val="000000"/>
                </a:solidFill>
              </a:rPr>
              <a:t>James Tompkin</a:t>
            </a:r>
            <a:endParaRPr sz="13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nvSpPr>
        <p:spPr>
          <a:xfrm>
            <a:off x="315425" y="1936525"/>
            <a:ext cx="3671700" cy="161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Calibri"/>
                <a:ea typeface="Calibri"/>
                <a:cs typeface="Calibri"/>
                <a:sym typeface="Calibri"/>
              </a:rPr>
              <a:t>We learn to decouple writer and character style into specific vectors.</a:t>
            </a:r>
            <a:endParaRPr sz="1800">
              <a:solidFill>
                <a:schemeClr val="dk1"/>
              </a:solidFill>
              <a:latin typeface="Calibri"/>
              <a:ea typeface="Calibri"/>
              <a:cs typeface="Calibri"/>
              <a:sym typeface="Calibri"/>
            </a:endParaRPr>
          </a:p>
          <a:p>
            <a:pPr indent="0" lvl="0" marL="0" rtl="0" algn="l">
              <a:lnSpc>
                <a:spcPct val="115000"/>
              </a:lnSpc>
              <a:spcBef>
                <a:spcPts val="1600"/>
              </a:spcBef>
              <a:spcAft>
                <a:spcPts val="1600"/>
              </a:spcAft>
              <a:buNone/>
            </a:pPr>
            <a:r>
              <a:t/>
            </a:r>
            <a:endParaRPr/>
          </a:p>
        </p:txBody>
      </p:sp>
      <p:pic>
        <p:nvPicPr>
          <p:cNvPr id="143" name="Google Shape;143;p22"/>
          <p:cNvPicPr preferRelativeResize="0"/>
          <p:nvPr/>
        </p:nvPicPr>
        <p:blipFill>
          <a:blip r:embed="rId3">
            <a:alphaModFix/>
          </a:blip>
          <a:stretch>
            <a:fillRect/>
          </a:stretch>
        </p:blipFill>
        <p:spPr>
          <a:xfrm>
            <a:off x="4181725" y="570112"/>
            <a:ext cx="4402451" cy="3853589"/>
          </a:xfrm>
          <a:prstGeom prst="rect">
            <a:avLst/>
          </a:prstGeom>
          <a:noFill/>
          <a:ln>
            <a:noFill/>
          </a:ln>
        </p:spPr>
      </p:pic>
      <p:sp>
        <p:nvSpPr>
          <p:cNvPr id="144" name="Google Shape;144;p22"/>
          <p:cNvSpPr txBox="1"/>
          <p:nvPr>
            <p:ph idx="1" type="body"/>
          </p:nvPr>
        </p:nvSpPr>
        <p:spPr>
          <a:xfrm>
            <a:off x="161025" y="4614475"/>
            <a:ext cx="6579900" cy="491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000">
                <a:solidFill>
                  <a:srgbClr val="999999"/>
                </a:solidFill>
              </a:rPr>
              <a:t>[1] Aksan, E., Pece, F., Hilliges, O.: DeepWriting: Making Digital Ink Editable via Deep Generative Modeling. SIGCHI (2018).</a:t>
            </a:r>
            <a:br>
              <a:rPr lang="en" sz="1000">
                <a:solidFill>
                  <a:srgbClr val="999999"/>
                </a:solidFill>
              </a:rPr>
            </a:br>
            <a:r>
              <a:rPr lang="en" sz="1000">
                <a:solidFill>
                  <a:srgbClr val="999999"/>
                </a:solidFill>
              </a:rPr>
              <a:t>[2] Haines, T.S.F., Mac Aodha, O., Brostow, G.J.: My text in your handwriting. ACM Trans. Graph. 35(3) (May 2016).</a:t>
            </a:r>
            <a:endParaRPr sz="1900">
              <a:solidFill>
                <a:srgbClr val="999999"/>
              </a:solidFill>
            </a:endParaRPr>
          </a:p>
        </p:txBody>
      </p:sp>
      <p:sp>
        <p:nvSpPr>
          <p:cNvPr id="145" name="Google Shape;145;p22"/>
          <p:cNvSpPr/>
          <p:nvPr/>
        </p:nvSpPr>
        <p:spPr>
          <a:xfrm>
            <a:off x="4133625" y="421125"/>
            <a:ext cx="3195900" cy="4107300"/>
          </a:xfrm>
          <a:prstGeom prst="rect">
            <a:avLst/>
          </a:prstGeom>
          <a:solidFill>
            <a:srgbClr val="FFFFFF">
              <a:alpha val="52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statement</a:t>
            </a:r>
            <a:endParaRPr/>
          </a:p>
        </p:txBody>
      </p:sp>
      <p:sp>
        <p:nvSpPr>
          <p:cNvPr id="152" name="Google Shape;152;p23"/>
          <p:cNvSpPr txBox="1"/>
          <p:nvPr>
            <p:ph idx="1" type="body"/>
          </p:nvPr>
        </p:nvSpPr>
        <p:spPr>
          <a:xfrm>
            <a:off x="732000" y="1152475"/>
            <a:ext cx="810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Desired output data:</a:t>
            </a:r>
            <a:endParaRPr/>
          </a:p>
          <a:p>
            <a:pPr indent="-342900" lvl="0" marL="457200" rtl="0" algn="l">
              <a:spcBef>
                <a:spcPts val="1600"/>
              </a:spcBef>
              <a:spcAft>
                <a:spcPts val="0"/>
              </a:spcAft>
              <a:buSzPts val="1800"/>
              <a:buChar char="-"/>
            </a:pPr>
            <a:r>
              <a:rPr i="1" lang="en"/>
              <a:t>Writer-independent </a:t>
            </a:r>
            <a:br>
              <a:rPr lang="en"/>
            </a:br>
            <a:r>
              <a:rPr lang="en"/>
              <a:t>character style representation </a:t>
            </a:r>
            <a:r>
              <a:rPr b="1" lang="en">
                <a:solidFill>
                  <a:srgbClr val="F39800"/>
                </a:solidFill>
              </a:rPr>
              <a:t>C</a:t>
            </a:r>
            <a:r>
              <a:rPr b="1" baseline="-25000" lang="en">
                <a:solidFill>
                  <a:srgbClr val="F39800"/>
                </a:solidFill>
              </a:rPr>
              <a:t>‘h’</a:t>
            </a:r>
            <a:r>
              <a:rPr lang="en"/>
              <a:t> </a:t>
            </a:r>
            <a:endParaRPr/>
          </a:p>
          <a:p>
            <a:pPr indent="-342900" lvl="0" marL="457200" rtl="0" algn="l">
              <a:spcBef>
                <a:spcPts val="0"/>
              </a:spcBef>
              <a:spcAft>
                <a:spcPts val="0"/>
              </a:spcAft>
              <a:buSzPts val="1800"/>
              <a:buChar char="-"/>
            </a:pPr>
            <a:r>
              <a:rPr i="1" lang="en">
                <a:solidFill>
                  <a:schemeClr val="dk1"/>
                </a:solidFill>
              </a:rPr>
              <a:t>Character-independent</a:t>
            </a:r>
            <a:br>
              <a:rPr lang="en">
                <a:solidFill>
                  <a:schemeClr val="dk1"/>
                </a:solidFill>
              </a:rPr>
            </a:br>
            <a:r>
              <a:rPr lang="en">
                <a:solidFill>
                  <a:schemeClr val="dk1"/>
                </a:solidFill>
              </a:rPr>
              <a:t>writer style representation </a:t>
            </a:r>
            <a:r>
              <a:rPr b="1" lang="en">
                <a:solidFill>
                  <a:srgbClr val="C30D23"/>
                </a:solidFill>
              </a:rPr>
              <a:t>w</a:t>
            </a:r>
            <a:endParaRPr b="1">
              <a:solidFill>
                <a:schemeClr val="dk1"/>
              </a:solidFill>
            </a:endParaRPr>
          </a:p>
          <a:p>
            <a:pPr indent="0" lvl="0" marL="0" rtl="0" algn="l">
              <a:spcBef>
                <a:spcPts val="1600"/>
              </a:spcBef>
              <a:spcAft>
                <a:spcPts val="1600"/>
              </a:spcAft>
              <a:buNone/>
            </a:pPr>
            <a:r>
              <a:t/>
            </a:r>
            <a:endParaRPr/>
          </a:p>
        </p:txBody>
      </p:sp>
      <p:sp>
        <p:nvSpPr>
          <p:cNvPr id="153" name="Google Shape;153;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4" name="Google Shape;154;p23"/>
          <p:cNvSpPr txBox="1"/>
          <p:nvPr/>
        </p:nvSpPr>
        <p:spPr>
          <a:xfrm>
            <a:off x="5850150" y="1530150"/>
            <a:ext cx="13908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t>Character style representation</a:t>
            </a:r>
            <a:endParaRPr b="1" sz="900"/>
          </a:p>
        </p:txBody>
      </p:sp>
      <p:sp>
        <p:nvSpPr>
          <p:cNvPr id="155" name="Google Shape;155;p23"/>
          <p:cNvSpPr txBox="1"/>
          <p:nvPr/>
        </p:nvSpPr>
        <p:spPr>
          <a:xfrm>
            <a:off x="7535400" y="1530150"/>
            <a:ext cx="13908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t>Writer style representation</a:t>
            </a:r>
            <a:endParaRPr b="1" sz="900"/>
          </a:p>
        </p:txBody>
      </p:sp>
      <p:sp>
        <p:nvSpPr>
          <p:cNvPr id="156" name="Google Shape;156;p23"/>
          <p:cNvSpPr txBox="1"/>
          <p:nvPr/>
        </p:nvSpPr>
        <p:spPr>
          <a:xfrm>
            <a:off x="7325950" y="1751900"/>
            <a:ext cx="971100" cy="5955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1600"/>
              </a:spcAft>
              <a:buNone/>
            </a:pPr>
            <a:r>
              <a:rPr b="1" lang="en" sz="2400">
                <a:solidFill>
                  <a:srgbClr val="C30D23"/>
                </a:solidFill>
                <a:latin typeface="Calibri"/>
                <a:ea typeface="Calibri"/>
                <a:cs typeface="Calibri"/>
                <a:sym typeface="Calibri"/>
              </a:rPr>
              <a:t>w</a:t>
            </a:r>
            <a:endParaRPr sz="2000"/>
          </a:p>
        </p:txBody>
      </p:sp>
      <p:sp>
        <p:nvSpPr>
          <p:cNvPr id="157" name="Google Shape;157;p23"/>
          <p:cNvSpPr txBox="1"/>
          <p:nvPr/>
        </p:nvSpPr>
        <p:spPr>
          <a:xfrm>
            <a:off x="6777325" y="2616613"/>
            <a:ext cx="927300" cy="488100"/>
          </a:xfrm>
          <a:prstGeom prst="rect">
            <a:avLst/>
          </a:prstGeom>
          <a:solidFill>
            <a:srgbClr val="43434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Calibri"/>
                <a:ea typeface="Calibri"/>
                <a:cs typeface="Calibri"/>
                <a:sym typeface="Calibri"/>
              </a:rPr>
              <a:t>Method</a:t>
            </a:r>
            <a:endParaRPr sz="1700">
              <a:solidFill>
                <a:srgbClr val="FFFFFF"/>
              </a:solidFill>
              <a:latin typeface="Calibri"/>
              <a:ea typeface="Calibri"/>
              <a:cs typeface="Calibri"/>
              <a:sym typeface="Calibri"/>
            </a:endParaRPr>
          </a:p>
        </p:txBody>
      </p:sp>
      <p:sp>
        <p:nvSpPr>
          <p:cNvPr id="158" name="Google Shape;158;p23"/>
          <p:cNvSpPr txBox="1"/>
          <p:nvPr/>
        </p:nvSpPr>
        <p:spPr>
          <a:xfrm>
            <a:off x="5773025" y="1771425"/>
            <a:ext cx="1278600" cy="7026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1600"/>
              </a:spcAft>
              <a:buNone/>
            </a:pPr>
            <a:r>
              <a:rPr b="1" lang="en" sz="2200">
                <a:solidFill>
                  <a:srgbClr val="F39800"/>
                </a:solidFill>
                <a:latin typeface="Calibri"/>
                <a:ea typeface="Calibri"/>
                <a:cs typeface="Calibri"/>
                <a:sym typeface="Calibri"/>
              </a:rPr>
              <a:t>C</a:t>
            </a:r>
            <a:r>
              <a:rPr b="1" baseline="-25000" lang="en" sz="2200">
                <a:solidFill>
                  <a:srgbClr val="F39800"/>
                </a:solidFill>
                <a:latin typeface="Calibri"/>
                <a:ea typeface="Calibri"/>
                <a:cs typeface="Calibri"/>
                <a:sym typeface="Calibri"/>
              </a:rPr>
              <a:t>‘h’</a:t>
            </a:r>
            <a:endParaRPr b="1" sz="1800"/>
          </a:p>
        </p:txBody>
      </p:sp>
      <p:cxnSp>
        <p:nvCxnSpPr>
          <p:cNvPr id="159" name="Google Shape;159;p23"/>
          <p:cNvCxnSpPr/>
          <p:nvPr/>
        </p:nvCxnSpPr>
        <p:spPr>
          <a:xfrm flipH="1" rot="5400000">
            <a:off x="6641675" y="2147575"/>
            <a:ext cx="517200" cy="302700"/>
          </a:xfrm>
          <a:prstGeom prst="bentConnector3">
            <a:avLst>
              <a:gd fmla="val 99072" name="adj1"/>
            </a:avLst>
          </a:prstGeom>
          <a:noFill/>
          <a:ln cap="flat" cmpd="sng" w="9525">
            <a:solidFill>
              <a:schemeClr val="dk2"/>
            </a:solidFill>
            <a:prstDash val="solid"/>
            <a:round/>
            <a:headEnd len="med" w="med" type="none"/>
            <a:tailEnd len="med" w="med" type="triangle"/>
          </a:ln>
        </p:spPr>
      </p:cxnSp>
      <p:cxnSp>
        <p:nvCxnSpPr>
          <p:cNvPr id="160" name="Google Shape;160;p23"/>
          <p:cNvCxnSpPr/>
          <p:nvPr/>
        </p:nvCxnSpPr>
        <p:spPr>
          <a:xfrm rot="-5400000">
            <a:off x="7338300" y="2157625"/>
            <a:ext cx="503100" cy="296700"/>
          </a:xfrm>
          <a:prstGeom prst="bentConnector3">
            <a:avLst>
              <a:gd fmla="val 100959" name="adj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statement</a:t>
            </a:r>
            <a:endParaRPr/>
          </a:p>
        </p:txBody>
      </p:sp>
      <p:sp>
        <p:nvSpPr>
          <p:cNvPr id="166" name="Google Shape;166;p24"/>
          <p:cNvSpPr txBox="1"/>
          <p:nvPr>
            <p:ph idx="1" type="body"/>
          </p:nvPr>
        </p:nvSpPr>
        <p:spPr>
          <a:xfrm>
            <a:off x="732000" y="1152475"/>
            <a:ext cx="810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Desired output data:</a:t>
            </a:r>
            <a:endParaRPr/>
          </a:p>
          <a:p>
            <a:pPr indent="-342900" lvl="0" marL="457200" rtl="0" algn="l">
              <a:spcBef>
                <a:spcPts val="1600"/>
              </a:spcBef>
              <a:spcAft>
                <a:spcPts val="0"/>
              </a:spcAft>
              <a:buClr>
                <a:schemeClr val="dk1"/>
              </a:buClr>
              <a:buSzPts val="1800"/>
              <a:buChar char="-"/>
            </a:pPr>
            <a:r>
              <a:rPr i="1" lang="en">
                <a:solidFill>
                  <a:schemeClr val="dk1"/>
                </a:solidFill>
              </a:rPr>
              <a:t>Writer-independent </a:t>
            </a:r>
            <a:br>
              <a:rPr lang="en">
                <a:solidFill>
                  <a:schemeClr val="dk1"/>
                </a:solidFill>
              </a:rPr>
            </a:br>
            <a:r>
              <a:rPr lang="en">
                <a:solidFill>
                  <a:schemeClr val="dk1"/>
                </a:solidFill>
              </a:rPr>
              <a:t>character style representation </a:t>
            </a:r>
            <a:r>
              <a:rPr b="1" lang="en">
                <a:solidFill>
                  <a:srgbClr val="F39800"/>
                </a:solidFill>
              </a:rPr>
              <a:t>C</a:t>
            </a:r>
            <a:r>
              <a:rPr b="1" baseline="-25000" lang="en">
                <a:solidFill>
                  <a:srgbClr val="F39800"/>
                </a:solidFill>
              </a:rPr>
              <a:t>‘h’</a:t>
            </a:r>
            <a:r>
              <a:rPr lang="en">
                <a:solidFill>
                  <a:schemeClr val="dk1"/>
                </a:solidFill>
              </a:rPr>
              <a:t> </a:t>
            </a:r>
            <a:endParaRPr i="1"/>
          </a:p>
          <a:p>
            <a:pPr indent="-342900" lvl="0" marL="457200" rtl="0" algn="l">
              <a:spcBef>
                <a:spcPts val="0"/>
              </a:spcBef>
              <a:spcAft>
                <a:spcPts val="0"/>
              </a:spcAft>
              <a:buSzPts val="1800"/>
              <a:buChar char="-"/>
            </a:pPr>
            <a:r>
              <a:rPr i="1" lang="en"/>
              <a:t>Character-independent</a:t>
            </a:r>
            <a:br>
              <a:rPr lang="en"/>
            </a:br>
            <a:r>
              <a:rPr lang="en"/>
              <a:t>writer style representation </a:t>
            </a:r>
            <a:r>
              <a:rPr b="1" lang="en">
                <a:solidFill>
                  <a:srgbClr val="C30D23"/>
                </a:solidFill>
              </a:rPr>
              <a:t>w</a:t>
            </a:r>
            <a:endParaRPr b="1"/>
          </a:p>
          <a:p>
            <a:pPr indent="0" lvl="0" marL="0" rtl="0" algn="l">
              <a:spcBef>
                <a:spcPts val="1600"/>
              </a:spcBef>
              <a:spcAft>
                <a:spcPts val="0"/>
              </a:spcAft>
              <a:buNone/>
            </a:pPr>
            <a:r>
              <a:rPr lang="en"/>
              <a:t>Input data:</a:t>
            </a:r>
            <a:endParaRPr/>
          </a:p>
          <a:p>
            <a:pPr indent="-342900" lvl="0" marL="457200" rtl="0" algn="l">
              <a:spcBef>
                <a:spcPts val="1600"/>
              </a:spcBef>
              <a:spcAft>
                <a:spcPts val="0"/>
              </a:spcAft>
              <a:buSzPts val="1800"/>
              <a:buChar char="-"/>
            </a:pPr>
            <a:r>
              <a:rPr lang="en"/>
              <a:t>Strokes as point sequences (x, y, t)</a:t>
            </a:r>
            <a:endParaRPr/>
          </a:p>
          <a:p>
            <a:pPr indent="-342900" lvl="0" marL="457200" rtl="0" algn="l">
              <a:spcBef>
                <a:spcPts val="0"/>
              </a:spcBef>
              <a:spcAft>
                <a:spcPts val="0"/>
              </a:spcAft>
              <a:buSzPts val="1800"/>
              <a:buChar char="-"/>
            </a:pPr>
            <a:r>
              <a:rPr lang="en"/>
              <a:t>Character labels as one-hot vectors</a:t>
            </a:r>
            <a:endParaRPr/>
          </a:p>
        </p:txBody>
      </p:sp>
      <p:sp>
        <p:nvSpPr>
          <p:cNvPr id="167" name="Google Shape;167;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8" name="Google Shape;168;p24"/>
          <p:cNvPicPr preferRelativeResize="0"/>
          <p:nvPr/>
        </p:nvPicPr>
        <p:blipFill rotWithShape="1">
          <a:blip r:embed="rId3">
            <a:alphaModFix/>
          </a:blip>
          <a:srcRect b="0" l="0" r="0" t="74837"/>
          <a:stretch/>
        </p:blipFill>
        <p:spPr>
          <a:xfrm>
            <a:off x="5850150" y="3494075"/>
            <a:ext cx="3112847" cy="704127"/>
          </a:xfrm>
          <a:prstGeom prst="rect">
            <a:avLst/>
          </a:prstGeom>
          <a:noFill/>
          <a:ln>
            <a:noFill/>
          </a:ln>
        </p:spPr>
      </p:pic>
      <p:sp>
        <p:nvSpPr>
          <p:cNvPr id="169" name="Google Shape;169;p24"/>
          <p:cNvSpPr txBox="1"/>
          <p:nvPr/>
        </p:nvSpPr>
        <p:spPr>
          <a:xfrm>
            <a:off x="5850150" y="1530150"/>
            <a:ext cx="13908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t>Character style representation</a:t>
            </a:r>
            <a:endParaRPr b="1" sz="900"/>
          </a:p>
        </p:txBody>
      </p:sp>
      <p:sp>
        <p:nvSpPr>
          <p:cNvPr id="170" name="Google Shape;170;p24"/>
          <p:cNvSpPr txBox="1"/>
          <p:nvPr/>
        </p:nvSpPr>
        <p:spPr>
          <a:xfrm>
            <a:off x="7535400" y="1530150"/>
            <a:ext cx="13908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t>Writer style representation</a:t>
            </a:r>
            <a:endParaRPr b="1" sz="900"/>
          </a:p>
        </p:txBody>
      </p:sp>
      <p:sp>
        <p:nvSpPr>
          <p:cNvPr id="171" name="Google Shape;171;p24"/>
          <p:cNvSpPr txBox="1"/>
          <p:nvPr/>
        </p:nvSpPr>
        <p:spPr>
          <a:xfrm>
            <a:off x="7325950" y="1751900"/>
            <a:ext cx="971100" cy="5955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1600"/>
              </a:spcAft>
              <a:buNone/>
            </a:pPr>
            <a:r>
              <a:rPr b="1" lang="en" sz="2400">
                <a:solidFill>
                  <a:srgbClr val="C30D23"/>
                </a:solidFill>
                <a:latin typeface="Calibri"/>
                <a:ea typeface="Calibri"/>
                <a:cs typeface="Calibri"/>
                <a:sym typeface="Calibri"/>
              </a:rPr>
              <a:t>w</a:t>
            </a:r>
            <a:endParaRPr sz="2000"/>
          </a:p>
        </p:txBody>
      </p:sp>
      <p:sp>
        <p:nvSpPr>
          <p:cNvPr id="172" name="Google Shape;172;p24"/>
          <p:cNvSpPr txBox="1"/>
          <p:nvPr/>
        </p:nvSpPr>
        <p:spPr>
          <a:xfrm>
            <a:off x="6777325" y="2616613"/>
            <a:ext cx="927300" cy="488100"/>
          </a:xfrm>
          <a:prstGeom prst="rect">
            <a:avLst/>
          </a:prstGeom>
          <a:solidFill>
            <a:srgbClr val="43434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Calibri"/>
                <a:ea typeface="Calibri"/>
                <a:cs typeface="Calibri"/>
                <a:sym typeface="Calibri"/>
              </a:rPr>
              <a:t>Method</a:t>
            </a:r>
            <a:endParaRPr sz="1700">
              <a:solidFill>
                <a:srgbClr val="FFFFFF"/>
              </a:solidFill>
              <a:latin typeface="Calibri"/>
              <a:ea typeface="Calibri"/>
              <a:cs typeface="Calibri"/>
              <a:sym typeface="Calibri"/>
            </a:endParaRPr>
          </a:p>
        </p:txBody>
      </p:sp>
      <p:sp>
        <p:nvSpPr>
          <p:cNvPr id="173" name="Google Shape;173;p24"/>
          <p:cNvSpPr txBox="1"/>
          <p:nvPr/>
        </p:nvSpPr>
        <p:spPr>
          <a:xfrm>
            <a:off x="5773025" y="1771425"/>
            <a:ext cx="1278600" cy="7026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1600"/>
              </a:spcAft>
              <a:buNone/>
            </a:pPr>
            <a:r>
              <a:rPr b="1" lang="en" sz="2200">
                <a:solidFill>
                  <a:srgbClr val="F39800"/>
                </a:solidFill>
                <a:latin typeface="Calibri"/>
                <a:ea typeface="Calibri"/>
                <a:cs typeface="Calibri"/>
                <a:sym typeface="Calibri"/>
              </a:rPr>
              <a:t>C</a:t>
            </a:r>
            <a:r>
              <a:rPr b="1" baseline="-25000" lang="en" sz="2200">
                <a:solidFill>
                  <a:srgbClr val="F39800"/>
                </a:solidFill>
                <a:latin typeface="Calibri"/>
                <a:ea typeface="Calibri"/>
                <a:cs typeface="Calibri"/>
                <a:sym typeface="Calibri"/>
              </a:rPr>
              <a:t>‘h’</a:t>
            </a:r>
            <a:endParaRPr b="1" sz="1800"/>
          </a:p>
        </p:txBody>
      </p:sp>
      <p:cxnSp>
        <p:nvCxnSpPr>
          <p:cNvPr id="174" name="Google Shape;174;p24"/>
          <p:cNvCxnSpPr/>
          <p:nvPr/>
        </p:nvCxnSpPr>
        <p:spPr>
          <a:xfrm rot="-5400000">
            <a:off x="6502625" y="3334500"/>
            <a:ext cx="751500" cy="346500"/>
          </a:xfrm>
          <a:prstGeom prst="bentConnector3">
            <a:avLst>
              <a:gd fmla="val 0" name="adj1"/>
            </a:avLst>
          </a:prstGeom>
          <a:noFill/>
          <a:ln cap="flat" cmpd="sng" w="9525">
            <a:solidFill>
              <a:schemeClr val="dk2"/>
            </a:solidFill>
            <a:prstDash val="solid"/>
            <a:round/>
            <a:headEnd len="med" w="med" type="none"/>
            <a:tailEnd len="med" w="med" type="triangle"/>
          </a:ln>
        </p:spPr>
      </p:cxnSp>
      <p:cxnSp>
        <p:nvCxnSpPr>
          <p:cNvPr id="175" name="Google Shape;175;p24"/>
          <p:cNvCxnSpPr/>
          <p:nvPr/>
        </p:nvCxnSpPr>
        <p:spPr>
          <a:xfrm flipH="1" rot="5400000">
            <a:off x="7234100" y="3349650"/>
            <a:ext cx="763200" cy="316200"/>
          </a:xfrm>
          <a:prstGeom prst="bentConnector3">
            <a:avLst>
              <a:gd fmla="val -639" name="adj1"/>
            </a:avLst>
          </a:prstGeom>
          <a:noFill/>
          <a:ln cap="flat" cmpd="sng" w="9525">
            <a:solidFill>
              <a:schemeClr val="dk2"/>
            </a:solidFill>
            <a:prstDash val="solid"/>
            <a:round/>
            <a:headEnd len="med" w="med" type="none"/>
            <a:tailEnd len="med" w="med" type="triangle"/>
          </a:ln>
        </p:spPr>
      </p:cxnSp>
      <p:cxnSp>
        <p:nvCxnSpPr>
          <p:cNvPr id="176" name="Google Shape;176;p24"/>
          <p:cNvCxnSpPr/>
          <p:nvPr/>
        </p:nvCxnSpPr>
        <p:spPr>
          <a:xfrm flipH="1" rot="5400000">
            <a:off x="6641675" y="2147575"/>
            <a:ext cx="517200" cy="302700"/>
          </a:xfrm>
          <a:prstGeom prst="bentConnector3">
            <a:avLst>
              <a:gd fmla="val 99072" name="adj1"/>
            </a:avLst>
          </a:prstGeom>
          <a:noFill/>
          <a:ln cap="flat" cmpd="sng" w="9525">
            <a:solidFill>
              <a:schemeClr val="dk2"/>
            </a:solidFill>
            <a:prstDash val="solid"/>
            <a:round/>
            <a:headEnd len="med" w="med" type="none"/>
            <a:tailEnd len="med" w="med" type="triangle"/>
          </a:ln>
        </p:spPr>
      </p:cxnSp>
      <p:cxnSp>
        <p:nvCxnSpPr>
          <p:cNvPr id="177" name="Google Shape;177;p24"/>
          <p:cNvCxnSpPr/>
          <p:nvPr/>
        </p:nvCxnSpPr>
        <p:spPr>
          <a:xfrm rot="-5400000">
            <a:off x="7338300" y="2157625"/>
            <a:ext cx="503100" cy="296700"/>
          </a:xfrm>
          <a:prstGeom prst="bentConnector3">
            <a:avLst>
              <a:gd fmla="val 100959" name="adj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5"/>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Decoupled Style Descriptors (DSD)</a:t>
            </a:r>
            <a:endParaRPr sz="3200"/>
          </a:p>
        </p:txBody>
      </p:sp>
      <p:sp>
        <p:nvSpPr>
          <p:cNvPr id="183" name="Google Shape;183;p25"/>
          <p:cNvSpPr txBox="1"/>
          <p:nvPr>
            <p:ph idx="1" type="body"/>
          </p:nvPr>
        </p:nvSpPr>
        <p:spPr>
          <a:xfrm>
            <a:off x="-83725" y="1322350"/>
            <a:ext cx="5692800" cy="3314400"/>
          </a:xfrm>
          <a:prstGeom prst="rect">
            <a:avLst/>
          </a:prstGeom>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
              <a:t>We learn a</a:t>
            </a:r>
            <a:r>
              <a:rPr lang="en">
                <a:solidFill>
                  <a:srgbClr val="C30D23"/>
                </a:solidFill>
              </a:rPr>
              <a:t> </a:t>
            </a:r>
            <a:r>
              <a:rPr b="1" i="1" lang="en">
                <a:solidFill>
                  <a:schemeClr val="dk1"/>
                </a:solidFill>
              </a:rPr>
              <a:t>linear</a:t>
            </a:r>
            <a:r>
              <a:rPr lang="en">
                <a:solidFill>
                  <a:schemeClr val="dk1"/>
                </a:solidFill>
              </a:rPr>
              <a:t> relationship between </a:t>
            </a:r>
            <a:br>
              <a:rPr lang="en">
                <a:solidFill>
                  <a:schemeClr val="dk1"/>
                </a:solidFill>
              </a:rPr>
            </a:br>
            <a:r>
              <a:rPr lang="en">
                <a:solidFill>
                  <a:schemeClr val="dk1"/>
                </a:solidFill>
              </a:rPr>
              <a:t>- </a:t>
            </a:r>
            <a:r>
              <a:rPr lang="en">
                <a:solidFill>
                  <a:srgbClr val="C30D23"/>
                </a:solidFill>
              </a:rPr>
              <a:t>Writer-DSD</a:t>
            </a:r>
            <a:r>
              <a:rPr lang="en">
                <a:solidFill>
                  <a:schemeClr val="dk1"/>
                </a:solidFill>
              </a:rPr>
              <a:t> </a:t>
            </a:r>
            <a:r>
              <a:rPr b="1" lang="en">
                <a:solidFill>
                  <a:srgbClr val="C30D23"/>
                </a:solidFill>
              </a:rPr>
              <a:t>w</a:t>
            </a:r>
            <a:r>
              <a:rPr lang="en">
                <a:solidFill>
                  <a:schemeClr val="dk1"/>
                </a:solidFill>
              </a:rPr>
              <a:t> and </a:t>
            </a:r>
            <a:br>
              <a:rPr lang="en">
                <a:solidFill>
                  <a:schemeClr val="dk1"/>
                </a:solidFill>
              </a:rPr>
            </a:br>
            <a:r>
              <a:rPr lang="en">
                <a:solidFill>
                  <a:schemeClr val="dk1"/>
                </a:solidFill>
              </a:rPr>
              <a:t>- </a:t>
            </a:r>
            <a:r>
              <a:rPr lang="en">
                <a:solidFill>
                  <a:srgbClr val="F39800"/>
                </a:solidFill>
              </a:rPr>
              <a:t>Character-DSD </a:t>
            </a:r>
            <a:r>
              <a:rPr b="1" lang="en">
                <a:solidFill>
                  <a:srgbClr val="F39800"/>
                </a:solidFill>
              </a:rPr>
              <a:t>C</a:t>
            </a:r>
            <a:r>
              <a:rPr b="1" baseline="-25000" lang="en">
                <a:solidFill>
                  <a:srgbClr val="F39800"/>
                </a:solidFill>
              </a:rPr>
              <a:t>‘h’</a:t>
            </a:r>
            <a:endParaRPr b="1" sz="200">
              <a:solidFill>
                <a:schemeClr val="dk1"/>
              </a:solidFill>
            </a:endParaRPr>
          </a:p>
          <a:p>
            <a:pPr indent="0" lvl="0" marL="457200" rtl="0" algn="l">
              <a:lnSpc>
                <a:spcPct val="150000"/>
              </a:lnSpc>
              <a:spcBef>
                <a:spcPts val="1600"/>
              </a:spcBef>
              <a:spcAft>
                <a:spcPts val="1600"/>
              </a:spcAft>
              <a:buNone/>
            </a:pPr>
            <a:br>
              <a:rPr lang="en">
                <a:solidFill>
                  <a:schemeClr val="dk1"/>
                </a:solidFill>
              </a:rPr>
            </a:br>
            <a:endParaRPr b="1" i="1">
              <a:solidFill>
                <a:schemeClr val="dk1"/>
              </a:solidFill>
            </a:endParaRPr>
          </a:p>
        </p:txBody>
      </p:sp>
      <p:sp>
        <p:nvSpPr>
          <p:cNvPr id="184" name="Google Shape;184;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6"/>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Decoupled Style Descriptors (DSD)</a:t>
            </a:r>
            <a:endParaRPr sz="3200"/>
          </a:p>
        </p:txBody>
      </p:sp>
      <p:sp>
        <p:nvSpPr>
          <p:cNvPr id="190" name="Google Shape;190;p26"/>
          <p:cNvSpPr txBox="1"/>
          <p:nvPr>
            <p:ph idx="1" type="body"/>
          </p:nvPr>
        </p:nvSpPr>
        <p:spPr>
          <a:xfrm>
            <a:off x="-83725" y="1322350"/>
            <a:ext cx="5692800" cy="3314400"/>
          </a:xfrm>
          <a:prstGeom prst="rect">
            <a:avLst/>
          </a:prstGeom>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
              <a:t>We learn a</a:t>
            </a:r>
            <a:r>
              <a:rPr lang="en">
                <a:solidFill>
                  <a:srgbClr val="C30D23"/>
                </a:solidFill>
              </a:rPr>
              <a:t> </a:t>
            </a:r>
            <a:r>
              <a:rPr b="1" i="1" lang="en">
                <a:solidFill>
                  <a:schemeClr val="dk1"/>
                </a:solidFill>
              </a:rPr>
              <a:t>linear</a:t>
            </a:r>
            <a:r>
              <a:rPr lang="en">
                <a:solidFill>
                  <a:schemeClr val="dk1"/>
                </a:solidFill>
              </a:rPr>
              <a:t> relationship between </a:t>
            </a:r>
            <a:br>
              <a:rPr lang="en">
                <a:solidFill>
                  <a:schemeClr val="dk1"/>
                </a:solidFill>
              </a:rPr>
            </a:br>
            <a:r>
              <a:rPr lang="en">
                <a:solidFill>
                  <a:schemeClr val="dk1"/>
                </a:solidFill>
              </a:rPr>
              <a:t>- </a:t>
            </a:r>
            <a:r>
              <a:rPr lang="en">
                <a:solidFill>
                  <a:srgbClr val="C30D23"/>
                </a:solidFill>
              </a:rPr>
              <a:t>W</a:t>
            </a:r>
            <a:r>
              <a:rPr lang="en">
                <a:solidFill>
                  <a:srgbClr val="C30D23"/>
                </a:solidFill>
              </a:rPr>
              <a:t>riter-DSD</a:t>
            </a:r>
            <a:r>
              <a:rPr lang="en">
                <a:solidFill>
                  <a:schemeClr val="dk1"/>
                </a:solidFill>
              </a:rPr>
              <a:t> </a:t>
            </a:r>
            <a:r>
              <a:rPr b="1" lang="en">
                <a:solidFill>
                  <a:srgbClr val="C30D23"/>
                </a:solidFill>
              </a:rPr>
              <a:t>w</a:t>
            </a:r>
            <a:r>
              <a:rPr lang="en">
                <a:solidFill>
                  <a:schemeClr val="dk1"/>
                </a:solidFill>
              </a:rPr>
              <a:t> and </a:t>
            </a:r>
            <a:br>
              <a:rPr lang="en">
                <a:solidFill>
                  <a:schemeClr val="dk1"/>
                </a:solidFill>
              </a:rPr>
            </a:br>
            <a:r>
              <a:rPr lang="en">
                <a:solidFill>
                  <a:schemeClr val="dk1"/>
                </a:solidFill>
              </a:rPr>
              <a:t>- </a:t>
            </a:r>
            <a:r>
              <a:rPr lang="en">
                <a:solidFill>
                  <a:srgbClr val="F39800"/>
                </a:solidFill>
              </a:rPr>
              <a:t>Character-DSD </a:t>
            </a:r>
            <a:r>
              <a:rPr b="1" lang="en">
                <a:solidFill>
                  <a:srgbClr val="F39800"/>
                </a:solidFill>
              </a:rPr>
              <a:t>C</a:t>
            </a:r>
            <a:r>
              <a:rPr b="1" baseline="-25000" lang="en">
                <a:solidFill>
                  <a:srgbClr val="F39800"/>
                </a:solidFill>
              </a:rPr>
              <a:t>‘h’</a:t>
            </a:r>
            <a:endParaRPr b="1" sz="200">
              <a:solidFill>
                <a:schemeClr val="dk1"/>
              </a:solidFill>
            </a:endParaRPr>
          </a:p>
          <a:p>
            <a:pPr indent="0" lvl="0" marL="457200" rtl="0" algn="l">
              <a:lnSpc>
                <a:spcPct val="150000"/>
              </a:lnSpc>
              <a:spcBef>
                <a:spcPts val="1600"/>
              </a:spcBef>
              <a:spcAft>
                <a:spcPts val="1600"/>
              </a:spcAft>
              <a:buNone/>
            </a:pPr>
            <a:br>
              <a:rPr lang="en">
                <a:solidFill>
                  <a:schemeClr val="dk1"/>
                </a:solidFill>
              </a:rPr>
            </a:br>
            <a:endParaRPr b="1" i="1">
              <a:solidFill>
                <a:schemeClr val="dk1"/>
              </a:solidFill>
            </a:endParaRPr>
          </a:p>
        </p:txBody>
      </p:sp>
      <p:pic>
        <p:nvPicPr>
          <p:cNvPr id="191" name="Google Shape;191;p26"/>
          <p:cNvPicPr preferRelativeResize="0"/>
          <p:nvPr/>
        </p:nvPicPr>
        <p:blipFill>
          <a:blip r:embed="rId4">
            <a:alphaModFix/>
          </a:blip>
          <a:stretch>
            <a:fillRect/>
          </a:stretch>
        </p:blipFill>
        <p:spPr>
          <a:xfrm>
            <a:off x="5850150" y="1399937"/>
            <a:ext cx="3112847" cy="2798251"/>
          </a:xfrm>
          <a:prstGeom prst="rect">
            <a:avLst/>
          </a:prstGeom>
          <a:noFill/>
          <a:ln>
            <a:noFill/>
          </a:ln>
        </p:spPr>
      </p:pic>
      <p:sp>
        <p:nvSpPr>
          <p:cNvPr id="192" name="Google Shape;19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3" name="Google Shape;193;p26"/>
          <p:cNvSpPr/>
          <p:nvPr/>
        </p:nvSpPr>
        <p:spPr>
          <a:xfrm>
            <a:off x="6128075" y="2701875"/>
            <a:ext cx="2376600" cy="76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4" name="Google Shape;194;p26"/>
          <p:cNvCxnSpPr/>
          <p:nvPr/>
        </p:nvCxnSpPr>
        <p:spPr>
          <a:xfrm rot="10800000">
            <a:off x="6439936" y="2734975"/>
            <a:ext cx="1200" cy="711000"/>
          </a:xfrm>
          <a:prstGeom prst="straightConnector1">
            <a:avLst/>
          </a:prstGeom>
          <a:noFill/>
          <a:ln cap="flat" cmpd="sng" w="19050">
            <a:solidFill>
              <a:srgbClr val="000000"/>
            </a:solidFill>
            <a:prstDash val="solid"/>
            <a:round/>
            <a:headEnd len="med" w="med" type="none"/>
            <a:tailEnd len="med" w="med" type="triangle"/>
          </a:ln>
        </p:spPr>
      </p:cxnSp>
      <p:cxnSp>
        <p:nvCxnSpPr>
          <p:cNvPr id="195" name="Google Shape;195;p26"/>
          <p:cNvCxnSpPr/>
          <p:nvPr/>
        </p:nvCxnSpPr>
        <p:spPr>
          <a:xfrm rot="10800000">
            <a:off x="8164736" y="2744557"/>
            <a:ext cx="0" cy="701400"/>
          </a:xfrm>
          <a:prstGeom prst="straightConnector1">
            <a:avLst/>
          </a:prstGeom>
          <a:noFill/>
          <a:ln cap="flat" cmpd="sng" w="19050">
            <a:solidFill>
              <a:srgbClr val="000000"/>
            </a:solidFill>
            <a:prstDash val="solid"/>
            <a:round/>
            <a:headEnd len="med" w="med" type="none"/>
            <a:tailEnd len="med" w="med" type="triangle"/>
          </a:ln>
        </p:spPr>
      </p:cxnSp>
      <p:sp>
        <p:nvSpPr>
          <p:cNvPr id="196" name="Google Shape;196;p26"/>
          <p:cNvSpPr/>
          <p:nvPr/>
        </p:nvSpPr>
        <p:spPr>
          <a:xfrm>
            <a:off x="6796650" y="1293700"/>
            <a:ext cx="2224500" cy="2947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Decoupled Style Descriptors (DSD)</a:t>
            </a:r>
            <a:endParaRPr sz="3200"/>
          </a:p>
        </p:txBody>
      </p:sp>
      <p:sp>
        <p:nvSpPr>
          <p:cNvPr id="202" name="Google Shape;202;p27"/>
          <p:cNvSpPr txBox="1"/>
          <p:nvPr>
            <p:ph idx="1" type="body"/>
          </p:nvPr>
        </p:nvSpPr>
        <p:spPr>
          <a:xfrm>
            <a:off x="-83725" y="1322350"/>
            <a:ext cx="5692800" cy="3314400"/>
          </a:xfrm>
          <a:prstGeom prst="rect">
            <a:avLst/>
          </a:prstGeom>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
              <a:t>We </a:t>
            </a:r>
            <a:r>
              <a:rPr lang="en">
                <a:solidFill>
                  <a:schemeClr val="dk1"/>
                </a:solidFill>
              </a:rPr>
              <a:t>learn </a:t>
            </a:r>
            <a:r>
              <a:rPr lang="en"/>
              <a:t>a</a:t>
            </a:r>
            <a:r>
              <a:rPr lang="en">
                <a:solidFill>
                  <a:srgbClr val="C30D23"/>
                </a:solidFill>
              </a:rPr>
              <a:t> </a:t>
            </a:r>
            <a:r>
              <a:rPr b="1" i="1" lang="en">
                <a:solidFill>
                  <a:schemeClr val="dk1"/>
                </a:solidFill>
              </a:rPr>
              <a:t>linear</a:t>
            </a:r>
            <a:r>
              <a:rPr lang="en">
                <a:solidFill>
                  <a:schemeClr val="dk1"/>
                </a:solidFill>
              </a:rPr>
              <a:t> relationship between </a:t>
            </a:r>
            <a:br>
              <a:rPr lang="en">
                <a:solidFill>
                  <a:schemeClr val="dk1"/>
                </a:solidFill>
              </a:rPr>
            </a:br>
            <a:r>
              <a:rPr lang="en">
                <a:solidFill>
                  <a:schemeClr val="dk1"/>
                </a:solidFill>
              </a:rPr>
              <a:t>- </a:t>
            </a:r>
            <a:r>
              <a:rPr lang="en">
                <a:solidFill>
                  <a:srgbClr val="C30D23"/>
                </a:solidFill>
              </a:rPr>
              <a:t>Writer-DSD</a:t>
            </a:r>
            <a:r>
              <a:rPr lang="en">
                <a:solidFill>
                  <a:schemeClr val="dk1"/>
                </a:solidFill>
              </a:rPr>
              <a:t> </a:t>
            </a:r>
            <a:r>
              <a:rPr b="1" lang="en">
                <a:solidFill>
                  <a:srgbClr val="C30D23"/>
                </a:solidFill>
              </a:rPr>
              <a:t>w</a:t>
            </a:r>
            <a:r>
              <a:rPr lang="en">
                <a:solidFill>
                  <a:schemeClr val="dk1"/>
                </a:solidFill>
              </a:rPr>
              <a:t> and </a:t>
            </a:r>
            <a:br>
              <a:rPr lang="en">
                <a:solidFill>
                  <a:schemeClr val="dk1"/>
                </a:solidFill>
              </a:rPr>
            </a:br>
            <a:r>
              <a:rPr lang="en">
                <a:solidFill>
                  <a:schemeClr val="dk1"/>
                </a:solidFill>
              </a:rPr>
              <a:t>- </a:t>
            </a:r>
            <a:r>
              <a:rPr lang="en">
                <a:solidFill>
                  <a:srgbClr val="F39800"/>
                </a:solidFill>
              </a:rPr>
              <a:t>Character-DSD </a:t>
            </a:r>
            <a:r>
              <a:rPr b="1" lang="en">
                <a:solidFill>
                  <a:srgbClr val="F39800"/>
                </a:solidFill>
              </a:rPr>
              <a:t>C</a:t>
            </a:r>
            <a:r>
              <a:rPr b="1" baseline="-25000" lang="en">
                <a:solidFill>
                  <a:srgbClr val="F39800"/>
                </a:solidFill>
              </a:rPr>
              <a:t>‘h’</a:t>
            </a:r>
            <a:endParaRPr b="1" sz="200">
              <a:solidFill>
                <a:schemeClr val="dk1"/>
              </a:solidFill>
            </a:endParaRPr>
          </a:p>
          <a:p>
            <a:pPr indent="0" lvl="0" marL="457200" rtl="0" algn="l">
              <a:lnSpc>
                <a:spcPct val="150000"/>
              </a:lnSpc>
              <a:spcBef>
                <a:spcPts val="1600"/>
              </a:spcBef>
              <a:spcAft>
                <a:spcPts val="1600"/>
              </a:spcAft>
              <a:buNone/>
            </a:pPr>
            <a:br>
              <a:rPr lang="en">
                <a:solidFill>
                  <a:schemeClr val="dk1"/>
                </a:solidFill>
              </a:rPr>
            </a:br>
            <a:endParaRPr b="1" i="1">
              <a:solidFill>
                <a:schemeClr val="dk1"/>
              </a:solidFill>
            </a:endParaRPr>
          </a:p>
        </p:txBody>
      </p:sp>
      <p:pic>
        <p:nvPicPr>
          <p:cNvPr id="203" name="Google Shape;203;p27"/>
          <p:cNvPicPr preferRelativeResize="0"/>
          <p:nvPr/>
        </p:nvPicPr>
        <p:blipFill>
          <a:blip r:embed="rId3">
            <a:alphaModFix/>
          </a:blip>
          <a:stretch>
            <a:fillRect/>
          </a:stretch>
        </p:blipFill>
        <p:spPr>
          <a:xfrm>
            <a:off x="5850150" y="1399937"/>
            <a:ext cx="3112847" cy="2798251"/>
          </a:xfrm>
          <a:prstGeom prst="rect">
            <a:avLst/>
          </a:prstGeom>
          <a:noFill/>
          <a:ln>
            <a:noFill/>
          </a:ln>
        </p:spPr>
      </p:pic>
      <p:sp>
        <p:nvSpPr>
          <p:cNvPr id="204" name="Google Shape;204;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5" name="Google Shape;205;p27"/>
          <p:cNvSpPr/>
          <p:nvPr/>
        </p:nvSpPr>
        <p:spPr>
          <a:xfrm>
            <a:off x="6128075" y="2701875"/>
            <a:ext cx="2376600" cy="76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6" name="Google Shape;206;p27"/>
          <p:cNvCxnSpPr/>
          <p:nvPr/>
        </p:nvCxnSpPr>
        <p:spPr>
          <a:xfrm rot="10800000">
            <a:off x="6439936" y="2734975"/>
            <a:ext cx="1200" cy="711000"/>
          </a:xfrm>
          <a:prstGeom prst="straightConnector1">
            <a:avLst/>
          </a:prstGeom>
          <a:noFill/>
          <a:ln cap="flat" cmpd="sng" w="19050">
            <a:solidFill>
              <a:srgbClr val="000000"/>
            </a:solidFill>
            <a:prstDash val="solid"/>
            <a:round/>
            <a:headEnd len="med" w="med" type="none"/>
            <a:tailEnd len="med" w="med" type="triangle"/>
          </a:ln>
        </p:spPr>
      </p:cxnSp>
      <p:cxnSp>
        <p:nvCxnSpPr>
          <p:cNvPr id="207" name="Google Shape;207;p27"/>
          <p:cNvCxnSpPr/>
          <p:nvPr/>
        </p:nvCxnSpPr>
        <p:spPr>
          <a:xfrm rot="10800000">
            <a:off x="8164736" y="2744557"/>
            <a:ext cx="0" cy="701400"/>
          </a:xfrm>
          <a:prstGeom prst="straightConnector1">
            <a:avLst/>
          </a:prstGeom>
          <a:noFill/>
          <a:ln cap="flat" cmpd="sng" w="19050">
            <a:solidFill>
              <a:srgbClr val="000000"/>
            </a:solidFill>
            <a:prstDash val="solid"/>
            <a:round/>
            <a:headEnd len="med" w="med" type="none"/>
            <a:tailEnd len="med" w="med" type="triangle"/>
          </a:ln>
        </p:spPr>
      </p:cxnSp>
      <p:sp>
        <p:nvSpPr>
          <p:cNvPr id="208" name="Google Shape;208;p27"/>
          <p:cNvSpPr/>
          <p:nvPr/>
        </p:nvSpPr>
        <p:spPr>
          <a:xfrm>
            <a:off x="7767425" y="1293700"/>
            <a:ext cx="1253700" cy="2947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8"/>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Decoupled Style Descriptors (DSD)</a:t>
            </a:r>
            <a:endParaRPr sz="3200"/>
          </a:p>
        </p:txBody>
      </p:sp>
      <p:sp>
        <p:nvSpPr>
          <p:cNvPr id="214" name="Google Shape;214;p28"/>
          <p:cNvSpPr txBox="1"/>
          <p:nvPr>
            <p:ph idx="1" type="body"/>
          </p:nvPr>
        </p:nvSpPr>
        <p:spPr>
          <a:xfrm>
            <a:off x="-83725" y="1322350"/>
            <a:ext cx="5692800" cy="3314400"/>
          </a:xfrm>
          <a:prstGeom prst="rect">
            <a:avLst/>
          </a:prstGeom>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
              <a:t>We </a:t>
            </a:r>
            <a:r>
              <a:rPr lang="en">
                <a:solidFill>
                  <a:schemeClr val="dk1"/>
                </a:solidFill>
              </a:rPr>
              <a:t>learn </a:t>
            </a:r>
            <a:r>
              <a:rPr lang="en"/>
              <a:t>a</a:t>
            </a:r>
            <a:r>
              <a:rPr lang="en">
                <a:solidFill>
                  <a:srgbClr val="C30D23"/>
                </a:solidFill>
              </a:rPr>
              <a:t> </a:t>
            </a:r>
            <a:r>
              <a:rPr b="1" i="1" lang="en">
                <a:solidFill>
                  <a:schemeClr val="dk1"/>
                </a:solidFill>
              </a:rPr>
              <a:t>linear</a:t>
            </a:r>
            <a:r>
              <a:rPr lang="en">
                <a:solidFill>
                  <a:schemeClr val="dk1"/>
                </a:solidFill>
              </a:rPr>
              <a:t> relationship between </a:t>
            </a:r>
            <a:br>
              <a:rPr lang="en">
                <a:solidFill>
                  <a:schemeClr val="dk1"/>
                </a:solidFill>
              </a:rPr>
            </a:br>
            <a:r>
              <a:rPr lang="en">
                <a:solidFill>
                  <a:schemeClr val="dk1"/>
                </a:solidFill>
              </a:rPr>
              <a:t>- </a:t>
            </a:r>
            <a:r>
              <a:rPr lang="en">
                <a:solidFill>
                  <a:srgbClr val="C30D23"/>
                </a:solidFill>
              </a:rPr>
              <a:t>Writer-DSD</a:t>
            </a:r>
            <a:r>
              <a:rPr lang="en">
                <a:solidFill>
                  <a:schemeClr val="dk1"/>
                </a:solidFill>
              </a:rPr>
              <a:t> </a:t>
            </a:r>
            <a:r>
              <a:rPr b="1" lang="en">
                <a:solidFill>
                  <a:srgbClr val="C30D23"/>
                </a:solidFill>
              </a:rPr>
              <a:t>w</a:t>
            </a:r>
            <a:r>
              <a:rPr lang="en">
                <a:solidFill>
                  <a:schemeClr val="dk1"/>
                </a:solidFill>
              </a:rPr>
              <a:t> and </a:t>
            </a:r>
            <a:br>
              <a:rPr lang="en">
                <a:solidFill>
                  <a:schemeClr val="dk1"/>
                </a:solidFill>
              </a:rPr>
            </a:br>
            <a:r>
              <a:rPr lang="en">
                <a:solidFill>
                  <a:schemeClr val="dk1"/>
                </a:solidFill>
              </a:rPr>
              <a:t>- </a:t>
            </a:r>
            <a:r>
              <a:rPr lang="en">
                <a:solidFill>
                  <a:srgbClr val="F39800"/>
                </a:solidFill>
              </a:rPr>
              <a:t>Character-DSD </a:t>
            </a:r>
            <a:r>
              <a:rPr b="1" lang="en">
                <a:solidFill>
                  <a:srgbClr val="F39800"/>
                </a:solidFill>
              </a:rPr>
              <a:t>C</a:t>
            </a:r>
            <a:r>
              <a:rPr b="1" baseline="-25000" lang="en">
                <a:solidFill>
                  <a:srgbClr val="F39800"/>
                </a:solidFill>
              </a:rPr>
              <a:t>‘h’</a:t>
            </a:r>
            <a:endParaRPr b="1" sz="200">
              <a:solidFill>
                <a:schemeClr val="dk1"/>
              </a:solidFill>
            </a:endParaRPr>
          </a:p>
          <a:p>
            <a:pPr indent="0" lvl="0" marL="457200" rtl="0" algn="l">
              <a:lnSpc>
                <a:spcPct val="150000"/>
              </a:lnSpc>
              <a:spcBef>
                <a:spcPts val="1600"/>
              </a:spcBef>
              <a:spcAft>
                <a:spcPts val="1600"/>
              </a:spcAft>
              <a:buNone/>
            </a:pPr>
            <a:br>
              <a:rPr lang="en">
                <a:solidFill>
                  <a:schemeClr val="dk1"/>
                </a:solidFill>
              </a:rPr>
            </a:br>
            <a:endParaRPr b="1" i="1">
              <a:solidFill>
                <a:schemeClr val="dk1"/>
              </a:solidFill>
            </a:endParaRPr>
          </a:p>
        </p:txBody>
      </p:sp>
      <p:pic>
        <p:nvPicPr>
          <p:cNvPr id="215" name="Google Shape;215;p28"/>
          <p:cNvPicPr preferRelativeResize="0"/>
          <p:nvPr/>
        </p:nvPicPr>
        <p:blipFill>
          <a:blip r:embed="rId3">
            <a:alphaModFix/>
          </a:blip>
          <a:stretch>
            <a:fillRect/>
          </a:stretch>
        </p:blipFill>
        <p:spPr>
          <a:xfrm>
            <a:off x="5850150" y="1399937"/>
            <a:ext cx="3112847" cy="2798251"/>
          </a:xfrm>
          <a:prstGeom prst="rect">
            <a:avLst/>
          </a:prstGeom>
          <a:noFill/>
          <a:ln>
            <a:noFill/>
          </a:ln>
        </p:spPr>
      </p:pic>
      <p:sp>
        <p:nvSpPr>
          <p:cNvPr id="216" name="Google Shape;216;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7" name="Google Shape;217;p28"/>
          <p:cNvSpPr/>
          <p:nvPr/>
        </p:nvSpPr>
        <p:spPr>
          <a:xfrm>
            <a:off x="6128075" y="2701875"/>
            <a:ext cx="2376600" cy="766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8" name="Google Shape;218;p28"/>
          <p:cNvCxnSpPr/>
          <p:nvPr/>
        </p:nvCxnSpPr>
        <p:spPr>
          <a:xfrm rot="10800000">
            <a:off x="6439936" y="2734975"/>
            <a:ext cx="1200" cy="711000"/>
          </a:xfrm>
          <a:prstGeom prst="straightConnector1">
            <a:avLst/>
          </a:prstGeom>
          <a:noFill/>
          <a:ln cap="flat" cmpd="sng" w="19050">
            <a:solidFill>
              <a:srgbClr val="000000"/>
            </a:solidFill>
            <a:prstDash val="solid"/>
            <a:round/>
            <a:headEnd len="med" w="med" type="none"/>
            <a:tailEnd len="med" w="med" type="triangle"/>
          </a:ln>
        </p:spPr>
      </p:cxnSp>
      <p:cxnSp>
        <p:nvCxnSpPr>
          <p:cNvPr id="219" name="Google Shape;219;p28"/>
          <p:cNvCxnSpPr/>
          <p:nvPr/>
        </p:nvCxnSpPr>
        <p:spPr>
          <a:xfrm rot="10800000">
            <a:off x="8164736" y="2744557"/>
            <a:ext cx="0" cy="701400"/>
          </a:xfrm>
          <a:prstGeom prst="straightConnector1">
            <a:avLst/>
          </a:prstGeom>
          <a:noFill/>
          <a:ln cap="flat" cmpd="sng" w="19050">
            <a:solidFill>
              <a:srgbClr val="000000"/>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9"/>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Decoupled Style Descriptors (DSD)</a:t>
            </a:r>
            <a:endParaRPr sz="3200"/>
          </a:p>
        </p:txBody>
      </p:sp>
      <p:sp>
        <p:nvSpPr>
          <p:cNvPr id="225" name="Google Shape;225;p29"/>
          <p:cNvSpPr txBox="1"/>
          <p:nvPr>
            <p:ph idx="1" type="body"/>
          </p:nvPr>
        </p:nvSpPr>
        <p:spPr>
          <a:xfrm>
            <a:off x="-83725" y="1322350"/>
            <a:ext cx="5692800" cy="3314400"/>
          </a:xfrm>
          <a:prstGeom prst="rect">
            <a:avLst/>
          </a:prstGeom>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
              <a:t>We </a:t>
            </a:r>
            <a:r>
              <a:rPr lang="en">
                <a:solidFill>
                  <a:schemeClr val="dk1"/>
                </a:solidFill>
              </a:rPr>
              <a:t>learn </a:t>
            </a:r>
            <a:r>
              <a:rPr lang="en"/>
              <a:t>a</a:t>
            </a:r>
            <a:r>
              <a:rPr lang="en">
                <a:solidFill>
                  <a:srgbClr val="C30D23"/>
                </a:solidFill>
              </a:rPr>
              <a:t> </a:t>
            </a:r>
            <a:r>
              <a:rPr b="1" i="1" lang="en">
                <a:solidFill>
                  <a:schemeClr val="dk1"/>
                </a:solidFill>
              </a:rPr>
              <a:t>linear</a:t>
            </a:r>
            <a:r>
              <a:rPr lang="en">
                <a:solidFill>
                  <a:schemeClr val="dk1"/>
                </a:solidFill>
              </a:rPr>
              <a:t> relationship between </a:t>
            </a:r>
            <a:br>
              <a:rPr lang="en">
                <a:solidFill>
                  <a:schemeClr val="dk1"/>
                </a:solidFill>
              </a:rPr>
            </a:br>
            <a:r>
              <a:rPr lang="en">
                <a:solidFill>
                  <a:schemeClr val="dk1"/>
                </a:solidFill>
              </a:rPr>
              <a:t>- </a:t>
            </a:r>
            <a:r>
              <a:rPr lang="en">
                <a:solidFill>
                  <a:srgbClr val="C30D23"/>
                </a:solidFill>
              </a:rPr>
              <a:t>Writer-DSD</a:t>
            </a:r>
            <a:r>
              <a:rPr lang="en">
                <a:solidFill>
                  <a:schemeClr val="dk1"/>
                </a:solidFill>
              </a:rPr>
              <a:t> </a:t>
            </a:r>
            <a:r>
              <a:rPr b="1" lang="en">
                <a:solidFill>
                  <a:srgbClr val="C30D23"/>
                </a:solidFill>
              </a:rPr>
              <a:t>w</a:t>
            </a:r>
            <a:r>
              <a:rPr lang="en">
                <a:solidFill>
                  <a:schemeClr val="dk1"/>
                </a:solidFill>
              </a:rPr>
              <a:t> and </a:t>
            </a:r>
            <a:br>
              <a:rPr lang="en">
                <a:solidFill>
                  <a:schemeClr val="dk1"/>
                </a:solidFill>
              </a:rPr>
            </a:br>
            <a:r>
              <a:rPr lang="en">
                <a:solidFill>
                  <a:schemeClr val="dk1"/>
                </a:solidFill>
              </a:rPr>
              <a:t>- </a:t>
            </a:r>
            <a:r>
              <a:rPr lang="en">
                <a:solidFill>
                  <a:srgbClr val="F39800"/>
                </a:solidFill>
              </a:rPr>
              <a:t>Character-DSD</a:t>
            </a:r>
            <a:r>
              <a:rPr lang="en">
                <a:solidFill>
                  <a:srgbClr val="F39800"/>
                </a:solidFill>
              </a:rPr>
              <a:t> </a:t>
            </a:r>
            <a:r>
              <a:rPr b="1" lang="en">
                <a:solidFill>
                  <a:srgbClr val="F39800"/>
                </a:solidFill>
              </a:rPr>
              <a:t>C</a:t>
            </a:r>
            <a:r>
              <a:rPr b="1" baseline="-25000" lang="en">
                <a:solidFill>
                  <a:srgbClr val="F39800"/>
                </a:solidFill>
              </a:rPr>
              <a:t>‘h’</a:t>
            </a:r>
            <a:br>
              <a:rPr lang="en"/>
            </a:br>
            <a:r>
              <a:rPr lang="en"/>
              <a:t>through learned LSTM encoders </a:t>
            </a:r>
            <a:r>
              <a:rPr b="1" lang="en"/>
              <a:t>g</a:t>
            </a:r>
            <a:r>
              <a:rPr baseline="-25000" lang="en"/>
              <a:t>θ</a:t>
            </a:r>
            <a:r>
              <a:rPr b="1" lang="en"/>
              <a:t> </a:t>
            </a:r>
            <a:r>
              <a:rPr lang="en"/>
              <a:t>and</a:t>
            </a:r>
            <a:r>
              <a:rPr b="1" lang="en"/>
              <a:t> f</a:t>
            </a:r>
            <a:r>
              <a:rPr baseline="-25000" lang="en">
                <a:solidFill>
                  <a:schemeClr val="dk1"/>
                </a:solidFill>
              </a:rPr>
              <a:t>θ</a:t>
            </a:r>
            <a:r>
              <a:rPr lang="en"/>
              <a:t>.</a:t>
            </a:r>
            <a:br>
              <a:rPr lang="en"/>
            </a:br>
            <a:endParaRPr sz="200">
              <a:solidFill>
                <a:schemeClr val="dk1"/>
              </a:solidFill>
            </a:endParaRPr>
          </a:p>
          <a:p>
            <a:pPr indent="0" lvl="0" marL="457200" rtl="0" algn="l">
              <a:lnSpc>
                <a:spcPct val="150000"/>
              </a:lnSpc>
              <a:spcBef>
                <a:spcPts val="1600"/>
              </a:spcBef>
              <a:spcAft>
                <a:spcPts val="1600"/>
              </a:spcAft>
              <a:buNone/>
            </a:pPr>
            <a:br>
              <a:rPr lang="en">
                <a:solidFill>
                  <a:schemeClr val="dk1"/>
                </a:solidFill>
              </a:rPr>
            </a:br>
            <a:endParaRPr b="1" i="1">
              <a:solidFill>
                <a:schemeClr val="dk1"/>
              </a:solidFill>
            </a:endParaRPr>
          </a:p>
        </p:txBody>
      </p:sp>
      <p:pic>
        <p:nvPicPr>
          <p:cNvPr id="226" name="Google Shape;226;p29"/>
          <p:cNvPicPr preferRelativeResize="0"/>
          <p:nvPr/>
        </p:nvPicPr>
        <p:blipFill>
          <a:blip r:embed="rId3">
            <a:alphaModFix/>
          </a:blip>
          <a:stretch>
            <a:fillRect/>
          </a:stretch>
        </p:blipFill>
        <p:spPr>
          <a:xfrm>
            <a:off x="5850150" y="1399937"/>
            <a:ext cx="3112847" cy="2798251"/>
          </a:xfrm>
          <a:prstGeom prst="rect">
            <a:avLst/>
          </a:prstGeom>
          <a:noFill/>
          <a:ln>
            <a:noFill/>
          </a:ln>
        </p:spPr>
      </p:pic>
      <p:sp>
        <p:nvSpPr>
          <p:cNvPr id="227" name="Google Shape;227;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8" name="Google Shape;228;p29"/>
          <p:cNvSpPr/>
          <p:nvPr/>
        </p:nvSpPr>
        <p:spPr>
          <a:xfrm>
            <a:off x="6128075" y="2701875"/>
            <a:ext cx="2376600" cy="17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9" name="Google Shape;229;p29"/>
          <p:cNvCxnSpPr/>
          <p:nvPr/>
        </p:nvCxnSpPr>
        <p:spPr>
          <a:xfrm rot="10800000">
            <a:off x="6439925" y="2734875"/>
            <a:ext cx="1200" cy="146700"/>
          </a:xfrm>
          <a:prstGeom prst="straightConnector1">
            <a:avLst/>
          </a:prstGeom>
          <a:noFill/>
          <a:ln cap="flat" cmpd="sng" w="19050">
            <a:solidFill>
              <a:srgbClr val="000000"/>
            </a:solidFill>
            <a:prstDash val="solid"/>
            <a:round/>
            <a:headEnd len="med" w="med" type="none"/>
            <a:tailEnd len="med" w="med" type="triangle"/>
          </a:ln>
        </p:spPr>
      </p:cxnSp>
      <p:cxnSp>
        <p:nvCxnSpPr>
          <p:cNvPr id="230" name="Google Shape;230;p29"/>
          <p:cNvCxnSpPr/>
          <p:nvPr/>
        </p:nvCxnSpPr>
        <p:spPr>
          <a:xfrm rot="10800000">
            <a:off x="8164725" y="2746435"/>
            <a:ext cx="0" cy="144600"/>
          </a:xfrm>
          <a:prstGeom prst="straightConnector1">
            <a:avLst/>
          </a:prstGeom>
          <a:noFill/>
          <a:ln cap="flat" cmpd="sng" w="19050">
            <a:solidFill>
              <a:srgbClr val="000000"/>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0"/>
          <p:cNvSpPr txBox="1"/>
          <p:nvPr>
            <p:ph idx="1" type="body"/>
          </p:nvPr>
        </p:nvSpPr>
        <p:spPr>
          <a:xfrm>
            <a:off x="-83725" y="1322350"/>
            <a:ext cx="5692800" cy="3314400"/>
          </a:xfrm>
          <a:prstGeom prst="rect">
            <a:avLst/>
          </a:prstGeom>
        </p:spPr>
        <p:txBody>
          <a:bodyPr anchorCtr="0" anchor="t" bIns="91425" lIns="91425" spcFirstLastPara="1" rIns="91425" wrap="square" tIns="91425">
            <a:noAutofit/>
          </a:bodyPr>
          <a:lstStyle/>
          <a:p>
            <a:pPr indent="0" lvl="0" marL="457200" rtl="0" algn="l">
              <a:lnSpc>
                <a:spcPct val="150000"/>
              </a:lnSpc>
              <a:spcBef>
                <a:spcPts val="0"/>
              </a:spcBef>
              <a:spcAft>
                <a:spcPts val="1600"/>
              </a:spcAft>
              <a:buClr>
                <a:schemeClr val="dk1"/>
              </a:buClr>
              <a:buSzPts val="1100"/>
              <a:buFont typeface="Arial"/>
              <a:buNone/>
            </a:pPr>
            <a:r>
              <a:rPr lang="en">
                <a:solidFill>
                  <a:schemeClr val="dk1"/>
                </a:solidFill>
              </a:rPr>
              <a:t>We learn a</a:t>
            </a:r>
            <a:r>
              <a:rPr lang="en">
                <a:solidFill>
                  <a:srgbClr val="C30D23"/>
                </a:solidFill>
              </a:rPr>
              <a:t> </a:t>
            </a:r>
            <a:r>
              <a:rPr b="1" i="1" lang="en">
                <a:solidFill>
                  <a:schemeClr val="dk1"/>
                </a:solidFill>
              </a:rPr>
              <a:t>linear</a:t>
            </a:r>
            <a:r>
              <a:rPr lang="en">
                <a:solidFill>
                  <a:schemeClr val="dk1"/>
                </a:solidFill>
              </a:rPr>
              <a:t> relationship between </a:t>
            </a:r>
            <a:br>
              <a:rPr lang="en">
                <a:solidFill>
                  <a:schemeClr val="dk1"/>
                </a:solidFill>
              </a:rPr>
            </a:br>
            <a:r>
              <a:rPr lang="en">
                <a:solidFill>
                  <a:schemeClr val="dk1"/>
                </a:solidFill>
              </a:rPr>
              <a:t>- </a:t>
            </a:r>
            <a:r>
              <a:rPr lang="en">
                <a:solidFill>
                  <a:srgbClr val="C30D23"/>
                </a:solidFill>
              </a:rPr>
              <a:t>Writer-DSD</a:t>
            </a:r>
            <a:r>
              <a:rPr lang="en">
                <a:solidFill>
                  <a:schemeClr val="dk1"/>
                </a:solidFill>
              </a:rPr>
              <a:t> </a:t>
            </a:r>
            <a:r>
              <a:rPr b="1" lang="en">
                <a:solidFill>
                  <a:srgbClr val="C30D23"/>
                </a:solidFill>
              </a:rPr>
              <a:t>w</a:t>
            </a:r>
            <a:r>
              <a:rPr lang="en">
                <a:solidFill>
                  <a:schemeClr val="dk1"/>
                </a:solidFill>
              </a:rPr>
              <a:t> and </a:t>
            </a:r>
            <a:br>
              <a:rPr lang="en">
                <a:solidFill>
                  <a:schemeClr val="dk1"/>
                </a:solidFill>
              </a:rPr>
            </a:br>
            <a:r>
              <a:rPr lang="en">
                <a:solidFill>
                  <a:schemeClr val="dk1"/>
                </a:solidFill>
              </a:rPr>
              <a:t>- </a:t>
            </a:r>
            <a:r>
              <a:rPr lang="en">
                <a:solidFill>
                  <a:srgbClr val="F39800"/>
                </a:solidFill>
              </a:rPr>
              <a:t>Character-DSD </a:t>
            </a:r>
            <a:r>
              <a:rPr b="1" lang="en">
                <a:solidFill>
                  <a:srgbClr val="F39800"/>
                </a:solidFill>
              </a:rPr>
              <a:t>C</a:t>
            </a:r>
            <a:r>
              <a:rPr b="1" baseline="-25000" lang="en">
                <a:solidFill>
                  <a:srgbClr val="F39800"/>
                </a:solidFill>
              </a:rPr>
              <a:t>‘h’</a:t>
            </a:r>
            <a:br>
              <a:rPr lang="en">
                <a:solidFill>
                  <a:schemeClr val="dk1"/>
                </a:solidFill>
              </a:rPr>
            </a:br>
            <a:r>
              <a:rPr lang="en">
                <a:solidFill>
                  <a:schemeClr val="dk1"/>
                </a:solidFill>
              </a:rPr>
              <a:t>through learned LSTM encoders </a:t>
            </a:r>
            <a:r>
              <a:rPr b="1" lang="en">
                <a:solidFill>
                  <a:schemeClr val="dk1"/>
                </a:solidFill>
              </a:rPr>
              <a:t>g</a:t>
            </a:r>
            <a:r>
              <a:rPr baseline="-25000" lang="en">
                <a:solidFill>
                  <a:schemeClr val="dk1"/>
                </a:solidFill>
              </a:rPr>
              <a:t>θ</a:t>
            </a:r>
            <a:r>
              <a:rPr b="1" lang="en">
                <a:solidFill>
                  <a:schemeClr val="dk1"/>
                </a:solidFill>
              </a:rPr>
              <a:t> </a:t>
            </a:r>
            <a:r>
              <a:rPr lang="en">
                <a:solidFill>
                  <a:schemeClr val="dk1"/>
                </a:solidFill>
              </a:rPr>
              <a:t>and</a:t>
            </a:r>
            <a:r>
              <a:rPr b="1" lang="en">
                <a:solidFill>
                  <a:schemeClr val="dk1"/>
                </a:solidFill>
              </a:rPr>
              <a:t> f</a:t>
            </a:r>
            <a:r>
              <a:rPr baseline="-25000" lang="en">
                <a:solidFill>
                  <a:schemeClr val="dk1"/>
                </a:solidFill>
              </a:rPr>
              <a:t>θ</a:t>
            </a:r>
            <a:r>
              <a:rPr lang="en">
                <a:solidFill>
                  <a:schemeClr val="dk1"/>
                </a:solidFill>
              </a:rPr>
              <a:t>.</a:t>
            </a:r>
            <a:br>
              <a:rPr b="1" lang="en" sz="100">
                <a:solidFill>
                  <a:schemeClr val="dk1"/>
                </a:solidFill>
              </a:rPr>
            </a:br>
            <a:br>
              <a:rPr b="1" lang="en" sz="100">
                <a:solidFill>
                  <a:schemeClr val="dk1"/>
                </a:solidFill>
              </a:rPr>
            </a:br>
            <a:r>
              <a:rPr b="1" i="1" lang="en">
                <a:solidFill>
                  <a:schemeClr val="dk1"/>
                </a:solidFill>
              </a:rPr>
              <a:t>Simply invert </a:t>
            </a:r>
            <a:r>
              <a:rPr b="1" lang="en">
                <a:solidFill>
                  <a:srgbClr val="F39800"/>
                </a:solidFill>
              </a:rPr>
              <a:t>C</a:t>
            </a:r>
            <a:r>
              <a:rPr b="1" baseline="-25000" lang="en">
                <a:solidFill>
                  <a:srgbClr val="F39800"/>
                </a:solidFill>
              </a:rPr>
              <a:t>‘h’</a:t>
            </a:r>
            <a:r>
              <a:rPr baseline="-25000" lang="en">
                <a:solidFill>
                  <a:srgbClr val="F39800"/>
                </a:solidFill>
              </a:rPr>
              <a:t> </a:t>
            </a:r>
            <a:r>
              <a:rPr lang="en">
                <a:solidFill>
                  <a:schemeClr val="dk1"/>
                </a:solidFill>
              </a:rPr>
              <a:t>to recover </a:t>
            </a:r>
            <a:r>
              <a:rPr b="1" lang="en">
                <a:solidFill>
                  <a:srgbClr val="C30D23"/>
                </a:solidFill>
              </a:rPr>
              <a:t>w </a:t>
            </a:r>
            <a:r>
              <a:rPr lang="en">
                <a:solidFill>
                  <a:schemeClr val="dk1"/>
                </a:solidFill>
              </a:rPr>
              <a:t>from </a:t>
            </a:r>
            <a:r>
              <a:rPr b="1" lang="en">
                <a:solidFill>
                  <a:srgbClr val="00A0E9"/>
                </a:solidFill>
              </a:rPr>
              <a:t>w</a:t>
            </a:r>
            <a:r>
              <a:rPr baseline="-25000" lang="en">
                <a:solidFill>
                  <a:srgbClr val="00A0E9"/>
                </a:solidFill>
              </a:rPr>
              <a:t>‘h’</a:t>
            </a:r>
            <a:r>
              <a:rPr lang="en">
                <a:solidFill>
                  <a:schemeClr val="dk1"/>
                </a:solidFill>
              </a:rPr>
              <a:t>.</a:t>
            </a:r>
            <a:endParaRPr>
              <a:solidFill>
                <a:schemeClr val="dk1"/>
              </a:solidFill>
            </a:endParaRPr>
          </a:p>
        </p:txBody>
      </p:sp>
      <p:sp>
        <p:nvSpPr>
          <p:cNvPr id="236" name="Google Shape;236;p30"/>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Decoupled Style Descriptors (DSD)</a:t>
            </a:r>
            <a:endParaRPr sz="3200"/>
          </a:p>
        </p:txBody>
      </p:sp>
      <p:pic>
        <p:nvPicPr>
          <p:cNvPr id="237" name="Google Shape;237;p30"/>
          <p:cNvPicPr preferRelativeResize="0"/>
          <p:nvPr/>
        </p:nvPicPr>
        <p:blipFill>
          <a:blip r:embed="rId3">
            <a:alphaModFix/>
          </a:blip>
          <a:stretch>
            <a:fillRect/>
          </a:stretch>
        </p:blipFill>
        <p:spPr>
          <a:xfrm>
            <a:off x="5850138" y="1399925"/>
            <a:ext cx="3050787" cy="2798275"/>
          </a:xfrm>
          <a:prstGeom prst="rect">
            <a:avLst/>
          </a:prstGeom>
          <a:noFill/>
          <a:ln>
            <a:noFill/>
          </a:ln>
        </p:spPr>
      </p:pic>
      <p:sp>
        <p:nvSpPr>
          <p:cNvPr id="238" name="Google Shape;238;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9" name="Google Shape;239;p30"/>
          <p:cNvSpPr/>
          <p:nvPr/>
        </p:nvSpPr>
        <p:spPr>
          <a:xfrm>
            <a:off x="6128075" y="2701875"/>
            <a:ext cx="2376600" cy="17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0" name="Google Shape;240;p30"/>
          <p:cNvCxnSpPr/>
          <p:nvPr/>
        </p:nvCxnSpPr>
        <p:spPr>
          <a:xfrm rot="10800000">
            <a:off x="6439925" y="2734875"/>
            <a:ext cx="1200" cy="146700"/>
          </a:xfrm>
          <a:prstGeom prst="straightConnector1">
            <a:avLst/>
          </a:prstGeom>
          <a:noFill/>
          <a:ln cap="flat" cmpd="sng" w="19050">
            <a:solidFill>
              <a:srgbClr val="000000"/>
            </a:solidFill>
            <a:prstDash val="solid"/>
            <a:round/>
            <a:headEnd len="med" w="med" type="none"/>
            <a:tailEnd len="med" w="med" type="triangle"/>
          </a:ln>
        </p:spPr>
      </p:cxnSp>
      <p:cxnSp>
        <p:nvCxnSpPr>
          <p:cNvPr id="241" name="Google Shape;241;p30"/>
          <p:cNvCxnSpPr/>
          <p:nvPr/>
        </p:nvCxnSpPr>
        <p:spPr>
          <a:xfrm rot="10800000">
            <a:off x="7213809" y="2746435"/>
            <a:ext cx="0" cy="144600"/>
          </a:xfrm>
          <a:prstGeom prst="straightConnector1">
            <a:avLst/>
          </a:prstGeom>
          <a:noFill/>
          <a:ln cap="flat" cmpd="sng" w="19050">
            <a:solidFill>
              <a:srgbClr val="000000"/>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1"/>
          <p:cNvSpPr txBox="1"/>
          <p:nvPr>
            <p:ph idx="1" type="body"/>
          </p:nvPr>
        </p:nvSpPr>
        <p:spPr>
          <a:xfrm>
            <a:off x="-83725" y="1322350"/>
            <a:ext cx="5692800" cy="3314400"/>
          </a:xfrm>
          <a:prstGeom prst="rect">
            <a:avLst/>
          </a:prstGeom>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
              <a:t>We </a:t>
            </a:r>
            <a:r>
              <a:rPr lang="en">
                <a:solidFill>
                  <a:schemeClr val="dk1"/>
                </a:solidFill>
              </a:rPr>
              <a:t>learn </a:t>
            </a:r>
            <a:r>
              <a:rPr lang="en"/>
              <a:t>a</a:t>
            </a:r>
            <a:r>
              <a:rPr lang="en">
                <a:solidFill>
                  <a:srgbClr val="C30D23"/>
                </a:solidFill>
              </a:rPr>
              <a:t> </a:t>
            </a:r>
            <a:r>
              <a:rPr b="1" i="1" lang="en">
                <a:solidFill>
                  <a:schemeClr val="dk1"/>
                </a:solidFill>
              </a:rPr>
              <a:t>linear</a:t>
            </a:r>
            <a:r>
              <a:rPr lang="en">
                <a:solidFill>
                  <a:schemeClr val="dk1"/>
                </a:solidFill>
              </a:rPr>
              <a:t> relationship between </a:t>
            </a:r>
            <a:br>
              <a:rPr lang="en">
                <a:solidFill>
                  <a:schemeClr val="dk1"/>
                </a:solidFill>
              </a:rPr>
            </a:br>
            <a:r>
              <a:rPr lang="en">
                <a:solidFill>
                  <a:schemeClr val="dk1"/>
                </a:solidFill>
              </a:rPr>
              <a:t>- </a:t>
            </a:r>
            <a:r>
              <a:rPr lang="en">
                <a:solidFill>
                  <a:srgbClr val="C30D23"/>
                </a:solidFill>
              </a:rPr>
              <a:t>Writer-DSD</a:t>
            </a:r>
            <a:r>
              <a:rPr lang="en">
                <a:solidFill>
                  <a:schemeClr val="dk1"/>
                </a:solidFill>
              </a:rPr>
              <a:t> </a:t>
            </a:r>
            <a:r>
              <a:rPr b="1" lang="en">
                <a:solidFill>
                  <a:srgbClr val="C30D23"/>
                </a:solidFill>
              </a:rPr>
              <a:t>w</a:t>
            </a:r>
            <a:r>
              <a:rPr lang="en">
                <a:solidFill>
                  <a:schemeClr val="dk1"/>
                </a:solidFill>
              </a:rPr>
              <a:t> and </a:t>
            </a:r>
            <a:br>
              <a:rPr lang="en">
                <a:solidFill>
                  <a:schemeClr val="dk1"/>
                </a:solidFill>
              </a:rPr>
            </a:br>
            <a:r>
              <a:rPr lang="en">
                <a:solidFill>
                  <a:schemeClr val="dk1"/>
                </a:solidFill>
              </a:rPr>
              <a:t>- </a:t>
            </a:r>
            <a:r>
              <a:rPr lang="en">
                <a:solidFill>
                  <a:srgbClr val="F39800"/>
                </a:solidFill>
              </a:rPr>
              <a:t>Character-DSD</a:t>
            </a:r>
            <a:r>
              <a:rPr lang="en">
                <a:solidFill>
                  <a:srgbClr val="F39800"/>
                </a:solidFill>
              </a:rPr>
              <a:t> </a:t>
            </a:r>
            <a:r>
              <a:rPr b="1" lang="en">
                <a:solidFill>
                  <a:srgbClr val="F39800"/>
                </a:solidFill>
              </a:rPr>
              <a:t>C</a:t>
            </a:r>
            <a:r>
              <a:rPr b="1" baseline="-25000" lang="en">
                <a:solidFill>
                  <a:srgbClr val="F39800"/>
                </a:solidFill>
              </a:rPr>
              <a:t>‘h’</a:t>
            </a:r>
            <a:br>
              <a:rPr lang="en"/>
            </a:br>
            <a:r>
              <a:rPr lang="en"/>
              <a:t>t</a:t>
            </a:r>
            <a:r>
              <a:rPr lang="en">
                <a:solidFill>
                  <a:schemeClr val="dk1"/>
                </a:solidFill>
              </a:rPr>
              <a:t>hrough learned LSTM encoders </a:t>
            </a:r>
            <a:r>
              <a:rPr b="1" lang="en">
                <a:solidFill>
                  <a:schemeClr val="dk1"/>
                </a:solidFill>
              </a:rPr>
              <a:t>g</a:t>
            </a:r>
            <a:r>
              <a:rPr baseline="-25000" lang="en">
                <a:solidFill>
                  <a:schemeClr val="dk1"/>
                </a:solidFill>
              </a:rPr>
              <a:t>θ</a:t>
            </a:r>
            <a:r>
              <a:rPr b="1" lang="en">
                <a:solidFill>
                  <a:schemeClr val="dk1"/>
                </a:solidFill>
              </a:rPr>
              <a:t> </a:t>
            </a:r>
            <a:r>
              <a:rPr lang="en">
                <a:solidFill>
                  <a:schemeClr val="dk1"/>
                </a:solidFill>
              </a:rPr>
              <a:t>and</a:t>
            </a:r>
            <a:r>
              <a:rPr b="1" lang="en">
                <a:solidFill>
                  <a:schemeClr val="dk1"/>
                </a:solidFill>
              </a:rPr>
              <a:t> f</a:t>
            </a:r>
            <a:r>
              <a:rPr baseline="-25000" lang="en">
                <a:solidFill>
                  <a:schemeClr val="dk1"/>
                </a:solidFill>
              </a:rPr>
              <a:t>θ</a:t>
            </a:r>
            <a:r>
              <a:rPr lang="en">
                <a:solidFill>
                  <a:schemeClr val="dk1"/>
                </a:solidFill>
              </a:rPr>
              <a:t>.</a:t>
            </a:r>
            <a:br>
              <a:rPr b="1" lang="en" sz="100">
                <a:solidFill>
                  <a:schemeClr val="dk1"/>
                </a:solidFill>
              </a:rPr>
            </a:br>
            <a:br>
              <a:rPr b="1" lang="en" sz="100">
                <a:solidFill>
                  <a:schemeClr val="dk1"/>
                </a:solidFill>
              </a:rPr>
            </a:br>
            <a:r>
              <a:rPr b="1" i="1" lang="en">
                <a:solidFill>
                  <a:schemeClr val="dk1"/>
                </a:solidFill>
              </a:rPr>
              <a:t>Simply invert </a:t>
            </a:r>
            <a:r>
              <a:rPr b="1" lang="en">
                <a:solidFill>
                  <a:srgbClr val="F39800"/>
                </a:solidFill>
              </a:rPr>
              <a:t>C</a:t>
            </a:r>
            <a:r>
              <a:rPr b="1" baseline="-25000" lang="en">
                <a:solidFill>
                  <a:srgbClr val="F39800"/>
                </a:solidFill>
              </a:rPr>
              <a:t>‘h’ </a:t>
            </a:r>
            <a:r>
              <a:rPr lang="en">
                <a:solidFill>
                  <a:schemeClr val="dk1"/>
                </a:solidFill>
              </a:rPr>
              <a:t>to recover </a:t>
            </a:r>
            <a:r>
              <a:rPr b="1" lang="en">
                <a:solidFill>
                  <a:srgbClr val="C30D23"/>
                </a:solidFill>
              </a:rPr>
              <a:t>w </a:t>
            </a:r>
            <a:r>
              <a:rPr lang="en">
                <a:solidFill>
                  <a:schemeClr val="dk1"/>
                </a:solidFill>
              </a:rPr>
              <a:t>from </a:t>
            </a:r>
            <a:r>
              <a:rPr b="1" lang="en">
                <a:solidFill>
                  <a:srgbClr val="00A0E9"/>
                </a:solidFill>
              </a:rPr>
              <a:t>w</a:t>
            </a:r>
            <a:r>
              <a:rPr baseline="-25000" lang="en">
                <a:solidFill>
                  <a:srgbClr val="00A0E9"/>
                </a:solidFill>
              </a:rPr>
              <a:t>‘h’</a:t>
            </a:r>
            <a:r>
              <a:rPr lang="en">
                <a:solidFill>
                  <a:schemeClr val="dk1"/>
                </a:solidFill>
              </a:rPr>
              <a:t>.</a:t>
            </a:r>
            <a:endParaRPr sz="400">
              <a:solidFill>
                <a:schemeClr val="dk1"/>
              </a:solidFill>
            </a:endParaRPr>
          </a:p>
          <a:p>
            <a:pPr indent="0" lvl="0" marL="457200" rtl="0" algn="l">
              <a:lnSpc>
                <a:spcPct val="150000"/>
              </a:lnSpc>
              <a:spcBef>
                <a:spcPts val="1600"/>
              </a:spcBef>
              <a:spcAft>
                <a:spcPts val="1600"/>
              </a:spcAft>
              <a:buNone/>
            </a:pPr>
            <a:r>
              <a:rPr lang="en">
                <a:solidFill>
                  <a:schemeClr val="dk1"/>
                </a:solidFill>
              </a:rPr>
              <a:t>Retains </a:t>
            </a:r>
            <a:r>
              <a:rPr b="1" i="1" lang="en">
                <a:solidFill>
                  <a:schemeClr val="dk1"/>
                </a:solidFill>
              </a:rPr>
              <a:t>more fine detail</a:t>
            </a:r>
            <a:r>
              <a:rPr lang="en">
                <a:solidFill>
                  <a:schemeClr val="dk1"/>
                </a:solidFill>
              </a:rPr>
              <a:t>.</a:t>
            </a:r>
            <a:br>
              <a:rPr lang="en">
                <a:solidFill>
                  <a:schemeClr val="dk1"/>
                </a:solidFill>
              </a:rPr>
            </a:br>
            <a:r>
              <a:rPr lang="en">
                <a:solidFill>
                  <a:schemeClr val="dk1"/>
                </a:solidFill>
              </a:rPr>
              <a:t>Allows </a:t>
            </a:r>
            <a:r>
              <a:rPr b="1" i="1" lang="en">
                <a:solidFill>
                  <a:schemeClr val="dk1"/>
                </a:solidFill>
              </a:rPr>
              <a:t>few-shot learning</a:t>
            </a:r>
            <a:r>
              <a:rPr lang="en">
                <a:solidFill>
                  <a:schemeClr val="dk1"/>
                </a:solidFill>
              </a:rPr>
              <a:t> for new characters, </a:t>
            </a:r>
            <a:br>
              <a:rPr lang="en">
                <a:solidFill>
                  <a:schemeClr val="dk1"/>
                </a:solidFill>
              </a:rPr>
            </a:br>
            <a:r>
              <a:rPr lang="en">
                <a:solidFill>
                  <a:schemeClr val="dk1"/>
                </a:solidFill>
              </a:rPr>
              <a:t>and </a:t>
            </a:r>
            <a:r>
              <a:rPr b="1" i="1" lang="en">
                <a:solidFill>
                  <a:schemeClr val="dk1"/>
                </a:solidFill>
              </a:rPr>
              <a:t>writer identification</a:t>
            </a:r>
            <a:r>
              <a:rPr i="1" lang="en">
                <a:solidFill>
                  <a:schemeClr val="dk1"/>
                </a:solidFill>
              </a:rPr>
              <a:t>.</a:t>
            </a:r>
            <a:br>
              <a:rPr lang="en">
                <a:solidFill>
                  <a:schemeClr val="dk1"/>
                </a:solidFill>
              </a:rPr>
            </a:br>
            <a:endParaRPr>
              <a:solidFill>
                <a:schemeClr val="dk1"/>
              </a:solidFill>
            </a:endParaRPr>
          </a:p>
        </p:txBody>
      </p:sp>
      <p:sp>
        <p:nvSpPr>
          <p:cNvPr id="247" name="Google Shape;247;p31"/>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Decoupled Style Descriptors (DSD)</a:t>
            </a:r>
            <a:endParaRPr sz="3200"/>
          </a:p>
        </p:txBody>
      </p:sp>
      <p:sp>
        <p:nvSpPr>
          <p:cNvPr id="248" name="Google Shape;248;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9" name="Google Shape;249;p31"/>
          <p:cNvPicPr preferRelativeResize="0"/>
          <p:nvPr/>
        </p:nvPicPr>
        <p:blipFill>
          <a:blip r:embed="rId3">
            <a:alphaModFix/>
          </a:blip>
          <a:stretch>
            <a:fillRect/>
          </a:stretch>
        </p:blipFill>
        <p:spPr>
          <a:xfrm>
            <a:off x="5850138" y="1399925"/>
            <a:ext cx="3050787" cy="2798275"/>
          </a:xfrm>
          <a:prstGeom prst="rect">
            <a:avLst/>
          </a:prstGeom>
          <a:noFill/>
          <a:ln>
            <a:noFill/>
          </a:ln>
        </p:spPr>
      </p:pic>
      <p:sp>
        <p:nvSpPr>
          <p:cNvPr id="250" name="Google Shape;250;p31"/>
          <p:cNvSpPr/>
          <p:nvPr/>
        </p:nvSpPr>
        <p:spPr>
          <a:xfrm>
            <a:off x="6128075" y="2701875"/>
            <a:ext cx="2376600" cy="179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51" name="Google Shape;251;p31"/>
          <p:cNvCxnSpPr/>
          <p:nvPr/>
        </p:nvCxnSpPr>
        <p:spPr>
          <a:xfrm rot="10800000">
            <a:off x="6439925" y="2734875"/>
            <a:ext cx="1200" cy="146700"/>
          </a:xfrm>
          <a:prstGeom prst="straightConnector1">
            <a:avLst/>
          </a:prstGeom>
          <a:noFill/>
          <a:ln cap="flat" cmpd="sng" w="19050">
            <a:solidFill>
              <a:srgbClr val="000000"/>
            </a:solidFill>
            <a:prstDash val="solid"/>
            <a:round/>
            <a:headEnd len="med" w="med" type="none"/>
            <a:tailEnd len="med" w="med" type="triangle"/>
          </a:ln>
        </p:spPr>
      </p:cxnSp>
      <p:cxnSp>
        <p:nvCxnSpPr>
          <p:cNvPr id="252" name="Google Shape;252;p31"/>
          <p:cNvCxnSpPr/>
          <p:nvPr/>
        </p:nvCxnSpPr>
        <p:spPr>
          <a:xfrm rot="10800000">
            <a:off x="7213809" y="2746435"/>
            <a:ext cx="0" cy="144600"/>
          </a:xfrm>
          <a:prstGeom prst="straightConnector1">
            <a:avLst/>
          </a:prstGeom>
          <a:noFill/>
          <a:ln cap="flat" cmpd="sng" w="19050">
            <a:solidFill>
              <a:srgbClr val="000000"/>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i="1" lang="en" sz="1600">
                <a:solidFill>
                  <a:srgbClr val="595959"/>
                </a:solidFill>
                <a:latin typeface="Calibri"/>
                <a:ea typeface="Calibri"/>
                <a:cs typeface="Calibri"/>
                <a:sym typeface="Calibri"/>
              </a:rPr>
              <a:t>‹#›</a:t>
            </a:fld>
            <a:endParaRPr i="1" sz="1600">
              <a:solidFill>
                <a:srgbClr val="595959"/>
              </a:solidFill>
              <a:latin typeface="Calibri"/>
              <a:ea typeface="Calibri"/>
              <a:cs typeface="Calibri"/>
              <a:sym typeface="Calibri"/>
            </a:endParaRPr>
          </a:p>
        </p:txBody>
      </p:sp>
      <p:pic>
        <p:nvPicPr>
          <p:cNvPr id="67" name="Google Shape;67;p14"/>
          <p:cNvPicPr preferRelativeResize="0"/>
          <p:nvPr/>
        </p:nvPicPr>
        <p:blipFill rotWithShape="1">
          <a:blip r:embed="rId4">
            <a:alphaModFix/>
          </a:blip>
          <a:srcRect b="5587" l="0" r="0" t="5587"/>
          <a:stretch/>
        </p:blipFill>
        <p:spPr>
          <a:xfrm>
            <a:off x="130638" y="421150"/>
            <a:ext cx="2960904" cy="1973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32"/>
          <p:cNvPicPr preferRelativeResize="0"/>
          <p:nvPr/>
        </p:nvPicPr>
        <p:blipFill>
          <a:blip r:embed="rId3">
            <a:alphaModFix/>
          </a:blip>
          <a:stretch>
            <a:fillRect/>
          </a:stretch>
        </p:blipFill>
        <p:spPr>
          <a:xfrm>
            <a:off x="996700" y="1347941"/>
            <a:ext cx="7150595" cy="2384560"/>
          </a:xfrm>
          <a:prstGeom prst="rect">
            <a:avLst/>
          </a:prstGeom>
          <a:noFill/>
          <a:ln>
            <a:noFill/>
          </a:ln>
        </p:spPr>
      </p:pic>
      <p:sp>
        <p:nvSpPr>
          <p:cNvPr id="258" name="Google Shape;258;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9" name="Google Shape;259;p32"/>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Decoupled Style Descriptors (DSD)</a:t>
            </a:r>
            <a:endParaRPr sz="3200"/>
          </a:p>
        </p:txBody>
      </p:sp>
      <p:sp>
        <p:nvSpPr>
          <p:cNvPr id="260" name="Google Shape;260;p32"/>
          <p:cNvSpPr txBox="1"/>
          <p:nvPr>
            <p:ph idx="1" type="body"/>
          </p:nvPr>
        </p:nvSpPr>
        <p:spPr>
          <a:xfrm>
            <a:off x="1314025" y="4614475"/>
            <a:ext cx="6579900" cy="491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br>
              <a:rPr lang="en" sz="1000">
                <a:solidFill>
                  <a:srgbClr val="B7B7B7"/>
                </a:solidFill>
              </a:rPr>
            </a:br>
            <a:r>
              <a:rPr lang="en" sz="1000">
                <a:solidFill>
                  <a:srgbClr val="B7B7B7"/>
                </a:solidFill>
              </a:rPr>
              <a:t>[3] Graves, A.: Generating sequences with recurrent neural networks. arXiv preprint arXiv:1308.0850 (2013)</a:t>
            </a:r>
            <a:endParaRPr sz="1900">
              <a:solidFill>
                <a:srgbClr val="B7B7B7"/>
              </a:solidFill>
            </a:endParaRPr>
          </a:p>
        </p:txBody>
      </p:sp>
      <p:sp>
        <p:nvSpPr>
          <p:cNvPr id="261" name="Google Shape;261;p32"/>
          <p:cNvSpPr txBox="1"/>
          <p:nvPr>
            <p:ph idx="1" type="body"/>
          </p:nvPr>
        </p:nvSpPr>
        <p:spPr>
          <a:xfrm>
            <a:off x="343675" y="4098875"/>
            <a:ext cx="8520600" cy="801000"/>
          </a:xfrm>
          <a:prstGeom prst="rect">
            <a:avLst/>
          </a:prstGeom>
        </p:spPr>
        <p:txBody>
          <a:bodyPr anchorCtr="0" anchor="t" bIns="91425" lIns="91425" spcFirstLastPara="1" rIns="91425" wrap="square" tIns="91425">
            <a:noAutofit/>
          </a:bodyPr>
          <a:lstStyle/>
          <a:p>
            <a:pPr indent="0" lvl="0" marL="457200" rtl="0" algn="l">
              <a:lnSpc>
                <a:spcPct val="150000"/>
              </a:lnSpc>
              <a:spcBef>
                <a:spcPts val="0"/>
              </a:spcBef>
              <a:spcAft>
                <a:spcPts val="1600"/>
              </a:spcAft>
              <a:buNone/>
            </a:pPr>
            <a:r>
              <a:rPr lang="en"/>
              <a:t>At the core, we have LSTM-based autoencoder, similar to the work by Graves [3].</a:t>
            </a:r>
            <a:endParaRPr>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33"/>
          <p:cNvPicPr preferRelativeResize="0"/>
          <p:nvPr/>
        </p:nvPicPr>
        <p:blipFill>
          <a:blip r:embed="rId3">
            <a:alphaModFix/>
          </a:blip>
          <a:stretch>
            <a:fillRect/>
          </a:stretch>
        </p:blipFill>
        <p:spPr>
          <a:xfrm>
            <a:off x="996700" y="1345888"/>
            <a:ext cx="7150595" cy="2387641"/>
          </a:xfrm>
          <a:prstGeom prst="rect">
            <a:avLst/>
          </a:prstGeom>
          <a:noFill/>
          <a:ln>
            <a:noFill/>
          </a:ln>
        </p:spPr>
      </p:pic>
      <p:sp>
        <p:nvSpPr>
          <p:cNvPr id="267" name="Google Shape;267;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8" name="Google Shape;268;p33"/>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Decoupled Style Descriptors (DSD)</a:t>
            </a:r>
            <a:endParaRPr sz="3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34"/>
          <p:cNvPicPr preferRelativeResize="0"/>
          <p:nvPr/>
        </p:nvPicPr>
        <p:blipFill>
          <a:blip r:embed="rId3">
            <a:alphaModFix/>
          </a:blip>
          <a:stretch>
            <a:fillRect/>
          </a:stretch>
        </p:blipFill>
        <p:spPr>
          <a:xfrm>
            <a:off x="996700" y="1347433"/>
            <a:ext cx="7150595" cy="2384562"/>
          </a:xfrm>
          <a:prstGeom prst="rect">
            <a:avLst/>
          </a:prstGeom>
          <a:noFill/>
          <a:ln>
            <a:noFill/>
          </a:ln>
        </p:spPr>
      </p:pic>
      <p:sp>
        <p:nvSpPr>
          <p:cNvPr id="274" name="Google Shape;274;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5" name="Google Shape;275;p34"/>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Decoupled Style Descriptors (DSD)</a:t>
            </a:r>
            <a:endParaRPr sz="3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35"/>
          <p:cNvPicPr preferRelativeResize="0"/>
          <p:nvPr/>
        </p:nvPicPr>
        <p:blipFill>
          <a:blip r:embed="rId3">
            <a:alphaModFix/>
          </a:blip>
          <a:stretch>
            <a:fillRect/>
          </a:stretch>
        </p:blipFill>
        <p:spPr>
          <a:xfrm>
            <a:off x="996700" y="1347946"/>
            <a:ext cx="7150599" cy="2383533"/>
          </a:xfrm>
          <a:prstGeom prst="rect">
            <a:avLst/>
          </a:prstGeom>
          <a:noFill/>
          <a:ln>
            <a:noFill/>
          </a:ln>
        </p:spPr>
      </p:pic>
      <p:sp>
        <p:nvSpPr>
          <p:cNvPr id="281" name="Google Shape;281;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2" name="Google Shape;282;p35"/>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Decoupled Style Descriptors (DSD)</a:t>
            </a:r>
            <a:endParaRPr sz="3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36"/>
          <p:cNvPicPr preferRelativeResize="0"/>
          <p:nvPr/>
        </p:nvPicPr>
        <p:blipFill>
          <a:blip r:embed="rId3">
            <a:alphaModFix/>
          </a:blip>
          <a:stretch>
            <a:fillRect/>
          </a:stretch>
        </p:blipFill>
        <p:spPr>
          <a:xfrm>
            <a:off x="996700" y="1346406"/>
            <a:ext cx="7150599" cy="2386613"/>
          </a:xfrm>
          <a:prstGeom prst="rect">
            <a:avLst/>
          </a:prstGeom>
          <a:noFill/>
          <a:ln>
            <a:noFill/>
          </a:ln>
        </p:spPr>
      </p:pic>
      <p:sp>
        <p:nvSpPr>
          <p:cNvPr id="288" name="Google Shape;288;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9" name="Google Shape;289;p36"/>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Decoupled Style Descriptors (DSD)</a:t>
            </a:r>
            <a:endParaRPr sz="3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37"/>
          <p:cNvPicPr preferRelativeResize="0"/>
          <p:nvPr/>
        </p:nvPicPr>
        <p:blipFill>
          <a:blip r:embed="rId3">
            <a:alphaModFix/>
          </a:blip>
          <a:stretch>
            <a:fillRect/>
          </a:stretch>
        </p:blipFill>
        <p:spPr>
          <a:xfrm>
            <a:off x="996700" y="1347941"/>
            <a:ext cx="7150595" cy="2384560"/>
          </a:xfrm>
          <a:prstGeom prst="rect">
            <a:avLst/>
          </a:prstGeom>
          <a:noFill/>
          <a:ln>
            <a:noFill/>
          </a:ln>
        </p:spPr>
      </p:pic>
      <p:sp>
        <p:nvSpPr>
          <p:cNvPr id="295" name="Google Shape;295;p37"/>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Decoupled Style Descriptors (DSD)</a:t>
            </a:r>
            <a:endParaRPr sz="3200"/>
          </a:p>
        </p:txBody>
      </p:sp>
      <p:sp>
        <p:nvSpPr>
          <p:cNvPr id="296" name="Google Shape;296;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02" name="Google Shape;302;p38"/>
          <p:cNvPicPr preferRelativeResize="0"/>
          <p:nvPr/>
        </p:nvPicPr>
        <p:blipFill>
          <a:blip r:embed="rId3">
            <a:alphaModFix/>
          </a:blip>
          <a:stretch>
            <a:fillRect/>
          </a:stretch>
        </p:blipFill>
        <p:spPr>
          <a:xfrm>
            <a:off x="996700" y="1345889"/>
            <a:ext cx="7150599" cy="3316622"/>
          </a:xfrm>
          <a:prstGeom prst="rect">
            <a:avLst/>
          </a:prstGeom>
          <a:noFill/>
          <a:ln>
            <a:noFill/>
          </a:ln>
        </p:spPr>
      </p:pic>
      <p:sp>
        <p:nvSpPr>
          <p:cNvPr id="303" name="Google Shape;303;p38"/>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Decoupled Style Descriptors (DSD)</a:t>
            </a:r>
            <a:endParaRPr sz="3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p39"/>
          <p:cNvPicPr preferRelativeResize="0"/>
          <p:nvPr/>
        </p:nvPicPr>
        <p:blipFill>
          <a:blip r:embed="rId3">
            <a:alphaModFix/>
          </a:blip>
          <a:stretch>
            <a:fillRect/>
          </a:stretch>
        </p:blipFill>
        <p:spPr>
          <a:xfrm>
            <a:off x="996700" y="1345175"/>
            <a:ext cx="7150595" cy="3318051"/>
          </a:xfrm>
          <a:prstGeom prst="rect">
            <a:avLst/>
          </a:prstGeom>
          <a:noFill/>
          <a:ln>
            <a:noFill/>
          </a:ln>
        </p:spPr>
      </p:pic>
      <p:sp>
        <p:nvSpPr>
          <p:cNvPr id="309" name="Google Shape;309;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0" name="Google Shape;310;p39"/>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Decoupled Style Descriptors (DSD)</a:t>
            </a:r>
            <a:endParaRPr sz="3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Subsequences rather than single characters</a:t>
            </a:r>
            <a:endParaRPr/>
          </a:p>
        </p:txBody>
      </p:sp>
      <p:sp>
        <p:nvSpPr>
          <p:cNvPr id="316" name="Google Shape;316;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Writing is complex:</a:t>
            </a:r>
            <a:br>
              <a:rPr lang="en"/>
            </a:br>
            <a:r>
              <a:rPr lang="en"/>
              <a:t>	- Cursive</a:t>
            </a:r>
            <a:br>
              <a:rPr lang="en"/>
            </a:br>
            <a:r>
              <a:rPr lang="en"/>
              <a:t>	- Character pairs (ligatures)</a:t>
            </a:r>
            <a:br>
              <a:rPr lang="en"/>
            </a:br>
            <a:r>
              <a:rPr lang="en"/>
              <a:t>	- Delayed strokes (f, t, i, j)</a:t>
            </a:r>
            <a:endParaRPr/>
          </a:p>
          <a:p>
            <a:pPr indent="0" lvl="0" marL="0" rtl="0" algn="l">
              <a:spcBef>
                <a:spcPts val="1600"/>
              </a:spcBef>
              <a:spcAft>
                <a:spcPts val="1600"/>
              </a:spcAft>
              <a:buNone/>
            </a:pPr>
            <a:r>
              <a:t/>
            </a:r>
            <a:endParaRPr/>
          </a:p>
        </p:txBody>
      </p:sp>
      <p:sp>
        <p:nvSpPr>
          <p:cNvPr id="317" name="Google Shape;317;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Subsequences rather than single characters</a:t>
            </a:r>
            <a:endParaRPr/>
          </a:p>
        </p:txBody>
      </p:sp>
      <p:sp>
        <p:nvSpPr>
          <p:cNvPr id="323" name="Google Shape;323;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Writing is complex:</a:t>
            </a:r>
            <a:br>
              <a:rPr lang="en"/>
            </a:br>
            <a:r>
              <a:rPr lang="en"/>
              <a:t>	- Cursive</a:t>
            </a:r>
            <a:br>
              <a:rPr lang="en"/>
            </a:br>
            <a:r>
              <a:rPr lang="en"/>
              <a:t>	- Character pairs (ligatures)</a:t>
            </a:r>
            <a:br>
              <a:rPr lang="en"/>
            </a:br>
            <a:r>
              <a:rPr lang="en"/>
              <a:t>	- Delayed strokes (f, t, i, j)</a:t>
            </a:r>
            <a:endParaRPr/>
          </a:p>
          <a:p>
            <a:pPr indent="0" lvl="0" marL="0" rtl="0" algn="l">
              <a:spcBef>
                <a:spcPts val="1600"/>
              </a:spcBef>
              <a:spcAft>
                <a:spcPts val="0"/>
              </a:spcAft>
              <a:buNone/>
            </a:pPr>
            <a:br>
              <a:rPr b="1" lang="en">
                <a:solidFill>
                  <a:srgbClr val="F39800"/>
                </a:solidFill>
              </a:rPr>
            </a:br>
            <a:r>
              <a:rPr lang="en"/>
              <a:t>Our approach </a:t>
            </a:r>
            <a:r>
              <a:rPr lang="en"/>
              <a:t>actually represents latent space of </a:t>
            </a:r>
            <a:r>
              <a:rPr i="1" lang="en"/>
              <a:t>all subsequences of characters.</a:t>
            </a:r>
            <a:br>
              <a:rPr i="1" lang="en"/>
            </a:br>
            <a:r>
              <a:rPr lang="en"/>
              <a:t>Word ‘his’ has representations      </a:t>
            </a:r>
            <a:r>
              <a:rPr b="1" lang="en">
                <a:solidFill>
                  <a:srgbClr val="F39800"/>
                </a:solidFill>
              </a:rPr>
              <a:t>C</a:t>
            </a:r>
            <a:r>
              <a:rPr baseline="-25000" lang="en">
                <a:solidFill>
                  <a:srgbClr val="F39800"/>
                </a:solidFill>
              </a:rPr>
              <a:t>‘</a:t>
            </a:r>
            <a:r>
              <a:rPr b="1" baseline="-25000" lang="en">
                <a:solidFill>
                  <a:srgbClr val="F39800"/>
                </a:solidFill>
              </a:rPr>
              <a:t>h’</a:t>
            </a:r>
            <a:r>
              <a:rPr lang="en"/>
              <a:t>,</a:t>
            </a:r>
            <a:r>
              <a:rPr b="1" lang="en">
                <a:solidFill>
                  <a:srgbClr val="F39800"/>
                </a:solidFill>
              </a:rPr>
              <a:t>  C</a:t>
            </a:r>
            <a:r>
              <a:rPr baseline="-25000" lang="en">
                <a:solidFill>
                  <a:srgbClr val="F39800"/>
                </a:solidFill>
              </a:rPr>
              <a:t>‘</a:t>
            </a:r>
            <a:r>
              <a:rPr b="1" baseline="-25000" lang="en">
                <a:solidFill>
                  <a:srgbClr val="F39800"/>
                </a:solidFill>
              </a:rPr>
              <a:t>hi’</a:t>
            </a:r>
            <a:r>
              <a:rPr lang="en"/>
              <a:t>,  and </a:t>
            </a:r>
            <a:r>
              <a:rPr b="1" lang="en">
                <a:solidFill>
                  <a:srgbClr val="F39800"/>
                </a:solidFill>
              </a:rPr>
              <a:t>C</a:t>
            </a:r>
            <a:r>
              <a:rPr baseline="-25000" lang="en">
                <a:solidFill>
                  <a:srgbClr val="F39800"/>
                </a:solidFill>
              </a:rPr>
              <a:t>‘</a:t>
            </a:r>
            <a:r>
              <a:rPr b="1" baseline="-25000" lang="en">
                <a:solidFill>
                  <a:srgbClr val="F39800"/>
                </a:solidFill>
              </a:rPr>
              <a:t>his’</a:t>
            </a:r>
            <a:r>
              <a:rPr lang="en"/>
              <a:t>.</a:t>
            </a:r>
            <a:br>
              <a:rPr lang="en"/>
            </a:br>
            <a:r>
              <a:rPr lang="en"/>
              <a:t>	</a:t>
            </a:r>
            <a:r>
              <a:rPr lang="en">
                <a:solidFill>
                  <a:schemeClr val="dk1"/>
                </a:solidFill>
              </a:rPr>
              <a:t>				    and      </a:t>
            </a:r>
            <a:r>
              <a:rPr b="1" lang="en">
                <a:solidFill>
                  <a:srgbClr val="00A0E9"/>
                </a:solidFill>
              </a:rPr>
              <a:t>w</a:t>
            </a:r>
            <a:r>
              <a:rPr baseline="-25000" lang="en">
                <a:solidFill>
                  <a:srgbClr val="00A0E9"/>
                </a:solidFill>
              </a:rPr>
              <a:t>‘h’</a:t>
            </a:r>
            <a:r>
              <a:rPr lang="en">
                <a:solidFill>
                  <a:schemeClr val="dk1"/>
                </a:solidFill>
              </a:rPr>
              <a:t>,</a:t>
            </a:r>
            <a:r>
              <a:rPr b="1" lang="en">
                <a:solidFill>
                  <a:srgbClr val="F39800"/>
                </a:solidFill>
              </a:rPr>
              <a:t> </a:t>
            </a:r>
            <a:r>
              <a:rPr b="1" lang="en">
                <a:solidFill>
                  <a:srgbClr val="00A0E9"/>
                </a:solidFill>
              </a:rPr>
              <a:t>w</a:t>
            </a:r>
            <a:r>
              <a:rPr baseline="-25000" lang="en">
                <a:solidFill>
                  <a:srgbClr val="00A0E9"/>
                </a:solidFill>
              </a:rPr>
              <a:t>‘hi’</a:t>
            </a:r>
            <a:r>
              <a:rPr lang="en">
                <a:solidFill>
                  <a:schemeClr val="dk1"/>
                </a:solidFill>
              </a:rPr>
              <a:t>, and </a:t>
            </a:r>
            <a:r>
              <a:rPr b="1" lang="en">
                <a:solidFill>
                  <a:srgbClr val="00A0E9"/>
                </a:solidFill>
              </a:rPr>
              <a:t>w</a:t>
            </a:r>
            <a:r>
              <a:rPr baseline="-25000" lang="en">
                <a:solidFill>
                  <a:srgbClr val="00A0E9"/>
                </a:solidFill>
              </a:rPr>
              <a:t>‘his’</a:t>
            </a:r>
            <a:r>
              <a:rPr lang="en">
                <a:solidFill>
                  <a:schemeClr val="dk1"/>
                </a:solidFill>
              </a:rPr>
              <a:t>.</a:t>
            </a:r>
            <a:endParaRPr/>
          </a:p>
          <a:p>
            <a:pPr indent="0" lvl="0" marL="0" rtl="0" algn="l">
              <a:spcBef>
                <a:spcPts val="1600"/>
              </a:spcBef>
              <a:spcAft>
                <a:spcPts val="1600"/>
              </a:spcAft>
              <a:buNone/>
            </a:pPr>
            <a:r>
              <a:t/>
            </a:r>
            <a:endParaRPr/>
          </a:p>
        </p:txBody>
      </p:sp>
      <p:sp>
        <p:nvSpPr>
          <p:cNvPr id="324" name="Google Shape;324;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i="1" lang="en" sz="1600">
                <a:solidFill>
                  <a:srgbClr val="595959"/>
                </a:solidFill>
                <a:latin typeface="Calibri"/>
                <a:ea typeface="Calibri"/>
                <a:cs typeface="Calibri"/>
                <a:sym typeface="Calibri"/>
              </a:rPr>
              <a:t>‹#›</a:t>
            </a:fld>
            <a:endParaRPr i="1" sz="1600">
              <a:solidFill>
                <a:srgbClr val="595959"/>
              </a:solidFill>
              <a:latin typeface="Calibri"/>
              <a:ea typeface="Calibri"/>
              <a:cs typeface="Calibri"/>
              <a:sym typeface="Calibri"/>
            </a:endParaRPr>
          </a:p>
        </p:txBody>
      </p:sp>
      <p:pic>
        <p:nvPicPr>
          <p:cNvPr id="73" name="Google Shape;73;p15"/>
          <p:cNvPicPr preferRelativeResize="0"/>
          <p:nvPr/>
        </p:nvPicPr>
        <p:blipFill>
          <a:blip r:embed="rId3">
            <a:alphaModFix/>
          </a:blip>
          <a:stretch>
            <a:fillRect/>
          </a:stretch>
        </p:blipFill>
        <p:spPr>
          <a:xfrm>
            <a:off x="3091554" y="421160"/>
            <a:ext cx="2960904" cy="1973933"/>
          </a:xfrm>
          <a:prstGeom prst="rect">
            <a:avLst/>
          </a:prstGeom>
          <a:noFill/>
          <a:ln>
            <a:noFill/>
          </a:ln>
        </p:spPr>
      </p:pic>
      <p:pic>
        <p:nvPicPr>
          <p:cNvPr id="74" name="Google Shape;74;p15"/>
          <p:cNvPicPr preferRelativeResize="0"/>
          <p:nvPr/>
        </p:nvPicPr>
        <p:blipFill rotWithShape="1">
          <a:blip r:embed="rId4">
            <a:alphaModFix/>
          </a:blip>
          <a:srcRect b="5587" l="0" r="0" t="5587"/>
          <a:stretch/>
        </p:blipFill>
        <p:spPr>
          <a:xfrm>
            <a:off x="130638" y="421150"/>
            <a:ext cx="2960904" cy="19739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2"/>
          <p:cNvSpPr txBox="1"/>
          <p:nvPr>
            <p:ph idx="1" type="body"/>
          </p:nvPr>
        </p:nvSpPr>
        <p:spPr>
          <a:xfrm>
            <a:off x="-83725" y="1575400"/>
            <a:ext cx="5692800" cy="3061200"/>
          </a:xfrm>
          <a:prstGeom prst="rect">
            <a:avLst/>
          </a:prstGeom>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
              <a:t>Take mean </a:t>
            </a:r>
            <a:r>
              <a:rPr b="1" lang="en">
                <a:solidFill>
                  <a:srgbClr val="C30D23"/>
                </a:solidFill>
              </a:rPr>
              <a:t>w</a:t>
            </a:r>
            <a:r>
              <a:rPr lang="en"/>
              <a:t> over subsequences:</a:t>
            </a:r>
            <a:endParaRPr/>
          </a:p>
          <a:p>
            <a:pPr indent="0" lvl="0" marL="457200" rtl="0" algn="l">
              <a:lnSpc>
                <a:spcPct val="150000"/>
              </a:lnSpc>
              <a:spcBef>
                <a:spcPts val="1600"/>
              </a:spcBef>
              <a:spcAft>
                <a:spcPts val="0"/>
              </a:spcAft>
              <a:buNone/>
            </a:pPr>
            <a:r>
              <a:t/>
            </a:r>
            <a:endParaRPr/>
          </a:p>
          <a:p>
            <a:pPr indent="0" lvl="0" marL="45720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
        <p:nvSpPr>
          <p:cNvPr id="330" name="Google Shape;330;p42"/>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Recovering </a:t>
            </a:r>
            <a:r>
              <a:rPr lang="en" sz="3200">
                <a:solidFill>
                  <a:srgbClr val="C30D23"/>
                </a:solidFill>
              </a:rPr>
              <a:t>Writer-DSD </a:t>
            </a:r>
            <a:r>
              <a:rPr b="1" lang="en" sz="3200">
                <a:solidFill>
                  <a:srgbClr val="C30D23"/>
                </a:solidFill>
              </a:rPr>
              <a:t>w </a:t>
            </a:r>
            <a:br>
              <a:rPr b="1" lang="en" sz="3200">
                <a:solidFill>
                  <a:srgbClr val="C30D23"/>
                </a:solidFill>
              </a:rPr>
            </a:br>
            <a:r>
              <a:rPr lang="en" sz="3200">
                <a:solidFill>
                  <a:srgbClr val="000000"/>
                </a:solidFill>
              </a:rPr>
              <a:t>from handwriting samples</a:t>
            </a:r>
            <a:endParaRPr sz="3200">
              <a:solidFill>
                <a:srgbClr val="000000"/>
              </a:solidFill>
            </a:endParaRPr>
          </a:p>
        </p:txBody>
      </p:sp>
      <p:sp>
        <p:nvSpPr>
          <p:cNvPr id="331" name="Google Shape;331;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32" name="Google Shape;332;p42"/>
          <p:cNvPicPr preferRelativeResize="0"/>
          <p:nvPr/>
        </p:nvPicPr>
        <p:blipFill>
          <a:blip r:embed="rId4">
            <a:alphaModFix/>
          </a:blip>
          <a:stretch>
            <a:fillRect/>
          </a:stretch>
        </p:blipFill>
        <p:spPr>
          <a:xfrm>
            <a:off x="1597612" y="2048238"/>
            <a:ext cx="2686776" cy="1109600"/>
          </a:xfrm>
          <a:prstGeom prst="rect">
            <a:avLst/>
          </a:prstGeom>
          <a:noFill/>
          <a:ln>
            <a:noFill/>
          </a:ln>
        </p:spPr>
      </p:pic>
      <p:pic>
        <p:nvPicPr>
          <p:cNvPr id="333" name="Google Shape;333;p42"/>
          <p:cNvPicPr preferRelativeResize="0"/>
          <p:nvPr/>
        </p:nvPicPr>
        <p:blipFill>
          <a:blip r:embed="rId5">
            <a:alphaModFix/>
          </a:blip>
          <a:stretch>
            <a:fillRect/>
          </a:stretch>
        </p:blipFill>
        <p:spPr>
          <a:xfrm>
            <a:off x="5570425" y="1096999"/>
            <a:ext cx="2742649" cy="34719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3"/>
          <p:cNvSpPr txBox="1"/>
          <p:nvPr>
            <p:ph idx="1" type="body"/>
          </p:nvPr>
        </p:nvSpPr>
        <p:spPr>
          <a:xfrm>
            <a:off x="343675" y="1742325"/>
            <a:ext cx="4701000" cy="28866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solidFill>
                  <a:schemeClr val="dk1"/>
                </a:solidFill>
              </a:rPr>
              <a:t>Given a target word ‘his’:</a:t>
            </a:r>
            <a:endParaRPr>
              <a:solidFill>
                <a:schemeClr val="dk1"/>
              </a:solidFill>
            </a:endParaRPr>
          </a:p>
          <a:p>
            <a:pPr indent="-342900" lvl="0" marL="457200" rtl="0" algn="l">
              <a:lnSpc>
                <a:spcPct val="150000"/>
              </a:lnSpc>
              <a:spcBef>
                <a:spcPts val="1600"/>
              </a:spcBef>
              <a:spcAft>
                <a:spcPts val="0"/>
              </a:spcAft>
              <a:buSzPts val="1800"/>
              <a:buChar char="-"/>
            </a:pPr>
            <a:r>
              <a:rPr lang="en">
                <a:solidFill>
                  <a:schemeClr val="dk1"/>
                </a:solidFill>
              </a:rPr>
              <a:t>Predict </a:t>
            </a:r>
            <a:r>
              <a:rPr b="1" lang="en">
                <a:solidFill>
                  <a:srgbClr val="F39800"/>
                </a:solidFill>
              </a:rPr>
              <a:t>C</a:t>
            </a:r>
            <a:r>
              <a:rPr baseline="-25000" lang="en">
                <a:solidFill>
                  <a:srgbClr val="F39800"/>
                </a:solidFill>
              </a:rPr>
              <a:t>‘</a:t>
            </a:r>
            <a:r>
              <a:rPr b="1" baseline="-25000" lang="en">
                <a:solidFill>
                  <a:srgbClr val="F39800"/>
                </a:solidFill>
              </a:rPr>
              <a:t>h’</a:t>
            </a:r>
            <a:r>
              <a:rPr lang="en">
                <a:solidFill>
                  <a:schemeClr val="dk1"/>
                </a:solidFill>
              </a:rPr>
              <a:t>,</a:t>
            </a:r>
            <a:r>
              <a:rPr b="1" lang="en">
                <a:solidFill>
                  <a:srgbClr val="F39800"/>
                </a:solidFill>
              </a:rPr>
              <a:t>  C</a:t>
            </a:r>
            <a:r>
              <a:rPr baseline="-25000" lang="en">
                <a:solidFill>
                  <a:srgbClr val="F39800"/>
                </a:solidFill>
              </a:rPr>
              <a:t>‘</a:t>
            </a:r>
            <a:r>
              <a:rPr b="1" baseline="-25000" lang="en">
                <a:solidFill>
                  <a:srgbClr val="F39800"/>
                </a:solidFill>
              </a:rPr>
              <a:t>hi’</a:t>
            </a:r>
            <a:r>
              <a:rPr lang="en">
                <a:solidFill>
                  <a:schemeClr val="dk1"/>
                </a:solidFill>
              </a:rPr>
              <a:t>,  and </a:t>
            </a:r>
            <a:r>
              <a:rPr b="1" lang="en">
                <a:solidFill>
                  <a:srgbClr val="F39800"/>
                </a:solidFill>
              </a:rPr>
              <a:t>C</a:t>
            </a:r>
            <a:r>
              <a:rPr baseline="-25000" lang="en">
                <a:solidFill>
                  <a:srgbClr val="F39800"/>
                </a:solidFill>
              </a:rPr>
              <a:t>‘</a:t>
            </a:r>
            <a:r>
              <a:rPr b="1" baseline="-25000" lang="en">
                <a:solidFill>
                  <a:srgbClr val="F39800"/>
                </a:solidFill>
              </a:rPr>
              <a:t>his’</a:t>
            </a:r>
            <a:endParaRPr/>
          </a:p>
          <a:p>
            <a:pPr indent="-342900" lvl="0" marL="457200" rtl="0" algn="l">
              <a:lnSpc>
                <a:spcPct val="150000"/>
              </a:lnSpc>
              <a:spcBef>
                <a:spcPts val="0"/>
              </a:spcBef>
              <a:spcAft>
                <a:spcPts val="0"/>
              </a:spcAft>
              <a:buSzPts val="1800"/>
              <a:buChar char="-"/>
            </a:pPr>
            <a:r>
              <a:rPr lang="en"/>
              <a:t>Multiply by </a:t>
            </a:r>
            <a:r>
              <a:rPr b="1" lang="en">
                <a:solidFill>
                  <a:srgbClr val="C30D23"/>
                </a:solidFill>
              </a:rPr>
              <a:t>w </a:t>
            </a:r>
            <a:r>
              <a:rPr lang="en"/>
              <a:t>to </a:t>
            </a:r>
            <a:r>
              <a:rPr lang="en">
                <a:solidFill>
                  <a:schemeClr val="dk1"/>
                </a:solidFill>
              </a:rPr>
              <a:t>create </a:t>
            </a:r>
            <a:r>
              <a:rPr b="1" lang="en">
                <a:solidFill>
                  <a:srgbClr val="00A0E9"/>
                </a:solidFill>
              </a:rPr>
              <a:t>w</a:t>
            </a:r>
            <a:r>
              <a:rPr baseline="-25000" lang="en">
                <a:solidFill>
                  <a:srgbClr val="00A0E9"/>
                </a:solidFill>
              </a:rPr>
              <a:t>‘h’</a:t>
            </a:r>
            <a:r>
              <a:rPr lang="en">
                <a:solidFill>
                  <a:schemeClr val="dk1"/>
                </a:solidFill>
              </a:rPr>
              <a:t>,</a:t>
            </a:r>
            <a:r>
              <a:rPr b="1" lang="en">
                <a:solidFill>
                  <a:srgbClr val="F39800"/>
                </a:solidFill>
              </a:rPr>
              <a:t> </a:t>
            </a:r>
            <a:r>
              <a:rPr b="1" lang="en">
                <a:solidFill>
                  <a:srgbClr val="00A0E9"/>
                </a:solidFill>
              </a:rPr>
              <a:t>w</a:t>
            </a:r>
            <a:r>
              <a:rPr baseline="-25000" lang="en">
                <a:solidFill>
                  <a:srgbClr val="00A0E9"/>
                </a:solidFill>
              </a:rPr>
              <a:t>‘hi’</a:t>
            </a:r>
            <a:r>
              <a:rPr lang="en">
                <a:solidFill>
                  <a:schemeClr val="dk1"/>
                </a:solidFill>
              </a:rPr>
              <a:t>, and </a:t>
            </a:r>
            <a:r>
              <a:rPr b="1" lang="en">
                <a:solidFill>
                  <a:srgbClr val="00A0E9"/>
                </a:solidFill>
              </a:rPr>
              <a:t>w</a:t>
            </a:r>
            <a:r>
              <a:rPr baseline="-25000" lang="en">
                <a:solidFill>
                  <a:srgbClr val="00A0E9"/>
                </a:solidFill>
              </a:rPr>
              <a:t>‘his’</a:t>
            </a:r>
            <a:endParaRPr>
              <a:solidFill>
                <a:schemeClr val="dk1"/>
              </a:solidFill>
            </a:endParaRPr>
          </a:p>
          <a:p>
            <a:pPr indent="-342900" lvl="0" marL="457200" rtl="0" algn="l">
              <a:lnSpc>
                <a:spcPct val="150000"/>
              </a:lnSpc>
              <a:spcBef>
                <a:spcPts val="0"/>
              </a:spcBef>
              <a:spcAft>
                <a:spcPts val="0"/>
              </a:spcAft>
              <a:buSzPts val="1800"/>
              <a:buChar char="-"/>
            </a:pPr>
            <a:r>
              <a:rPr lang="en">
                <a:solidFill>
                  <a:schemeClr val="dk1"/>
                </a:solidFill>
              </a:rPr>
              <a:t>Decode (</a:t>
            </a:r>
            <a:r>
              <a:rPr b="1" lang="en">
                <a:solidFill>
                  <a:srgbClr val="00A0E9"/>
                </a:solidFill>
              </a:rPr>
              <a:t>w</a:t>
            </a:r>
            <a:r>
              <a:rPr baseline="-25000" lang="en">
                <a:solidFill>
                  <a:srgbClr val="00A0E9"/>
                </a:solidFill>
              </a:rPr>
              <a:t>‘h’</a:t>
            </a:r>
            <a:r>
              <a:rPr baseline="-25000" lang="en">
                <a:solidFill>
                  <a:srgbClr val="00A0E9"/>
                </a:solidFill>
              </a:rPr>
              <a:t>, </a:t>
            </a:r>
            <a:r>
              <a:rPr b="1" lang="en">
                <a:solidFill>
                  <a:srgbClr val="00A0E9"/>
                </a:solidFill>
              </a:rPr>
              <a:t>w</a:t>
            </a:r>
            <a:r>
              <a:rPr baseline="-25000" lang="en">
                <a:solidFill>
                  <a:srgbClr val="00A0E9"/>
                </a:solidFill>
              </a:rPr>
              <a:t>‘hi’</a:t>
            </a:r>
            <a:r>
              <a:rPr baseline="-25000" lang="en">
                <a:solidFill>
                  <a:srgbClr val="00A0E9"/>
                </a:solidFill>
              </a:rPr>
              <a:t>, </a:t>
            </a:r>
            <a:r>
              <a:rPr b="1" lang="en">
                <a:solidFill>
                  <a:srgbClr val="00A0E9"/>
                </a:solidFill>
              </a:rPr>
              <a:t>w</a:t>
            </a:r>
            <a:r>
              <a:rPr baseline="-25000" lang="en">
                <a:solidFill>
                  <a:srgbClr val="00A0E9"/>
                </a:solidFill>
              </a:rPr>
              <a:t>‘his’</a:t>
            </a:r>
            <a:r>
              <a:rPr lang="en">
                <a:solidFill>
                  <a:schemeClr val="dk1"/>
                </a:solidFill>
              </a:rPr>
              <a:t>) into stroke sequence</a:t>
            </a:r>
            <a:endParaRPr/>
          </a:p>
        </p:txBody>
      </p:sp>
      <p:sp>
        <p:nvSpPr>
          <p:cNvPr id="339" name="Google Shape;339;p43"/>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Generating handwriting </a:t>
            </a:r>
            <a:br>
              <a:rPr lang="en" sz="3200"/>
            </a:br>
            <a:r>
              <a:rPr lang="en" sz="3200"/>
              <a:t>u</a:t>
            </a:r>
            <a:r>
              <a:rPr lang="en" sz="3200"/>
              <a:t>sing a </a:t>
            </a:r>
            <a:r>
              <a:rPr b="1" i="1" lang="en" sz="3200"/>
              <a:t>global </a:t>
            </a:r>
            <a:r>
              <a:rPr lang="en" sz="3200"/>
              <a:t>Writer-DSD </a:t>
            </a:r>
            <a:r>
              <a:rPr b="1" lang="en" sz="3200">
                <a:solidFill>
                  <a:srgbClr val="C30D23"/>
                </a:solidFill>
              </a:rPr>
              <a:t>w</a:t>
            </a:r>
            <a:endParaRPr b="1" sz="3200">
              <a:solidFill>
                <a:srgbClr val="C30D23"/>
              </a:solidFill>
            </a:endParaRPr>
          </a:p>
        </p:txBody>
      </p:sp>
      <p:pic>
        <p:nvPicPr>
          <p:cNvPr id="340" name="Google Shape;340;p43"/>
          <p:cNvPicPr preferRelativeResize="0"/>
          <p:nvPr/>
        </p:nvPicPr>
        <p:blipFill rotWithShape="1">
          <a:blip r:embed="rId4">
            <a:alphaModFix/>
          </a:blip>
          <a:srcRect b="27615" l="0" r="74124" t="24697"/>
          <a:stretch/>
        </p:blipFill>
        <p:spPr>
          <a:xfrm>
            <a:off x="5332125" y="2076175"/>
            <a:ext cx="2811350" cy="1868499"/>
          </a:xfrm>
          <a:prstGeom prst="rect">
            <a:avLst/>
          </a:prstGeom>
          <a:noFill/>
          <a:ln>
            <a:noFill/>
          </a:ln>
        </p:spPr>
      </p:pic>
      <p:sp>
        <p:nvSpPr>
          <p:cNvPr id="341" name="Google Shape;341;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44"/>
          <p:cNvPicPr preferRelativeResize="0"/>
          <p:nvPr/>
        </p:nvPicPr>
        <p:blipFill>
          <a:blip r:embed="rId3">
            <a:alphaModFix/>
          </a:blip>
          <a:stretch>
            <a:fillRect/>
          </a:stretch>
        </p:blipFill>
        <p:spPr>
          <a:xfrm>
            <a:off x="5486949" y="353125"/>
            <a:ext cx="2742649" cy="4155424"/>
          </a:xfrm>
          <a:prstGeom prst="rect">
            <a:avLst/>
          </a:prstGeom>
          <a:noFill/>
          <a:ln>
            <a:noFill/>
          </a:ln>
        </p:spPr>
      </p:pic>
      <p:sp>
        <p:nvSpPr>
          <p:cNvPr id="347" name="Google Shape;347;p44"/>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Single-character </a:t>
            </a:r>
            <a:r>
              <a:rPr lang="en" sz="3200"/>
              <a:t>Writer-Character-DSD</a:t>
            </a:r>
            <a:endParaRPr sz="3200"/>
          </a:p>
        </p:txBody>
      </p:sp>
      <p:sp>
        <p:nvSpPr>
          <p:cNvPr id="348" name="Google Shape;348;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9" name="Google Shape;349;p44"/>
          <p:cNvSpPr txBox="1"/>
          <p:nvPr/>
        </p:nvSpPr>
        <p:spPr>
          <a:xfrm>
            <a:off x="423400" y="1861175"/>
            <a:ext cx="4401000" cy="230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Calibri"/>
                <a:ea typeface="Calibri"/>
                <a:cs typeface="Calibri"/>
                <a:sym typeface="Calibri"/>
              </a:rPr>
              <a:t>There are relatively few s</a:t>
            </a:r>
            <a:r>
              <a:rPr lang="en" sz="1800">
                <a:latin typeface="Calibri"/>
                <a:ea typeface="Calibri"/>
                <a:cs typeface="Calibri"/>
                <a:sym typeface="Calibri"/>
              </a:rPr>
              <a:t>ingle-character </a:t>
            </a:r>
            <a:r>
              <a:rPr b="1" lang="en" sz="1800">
                <a:solidFill>
                  <a:srgbClr val="00A0E9"/>
                </a:solidFill>
                <a:latin typeface="Calibri"/>
                <a:ea typeface="Calibri"/>
                <a:cs typeface="Calibri"/>
                <a:sym typeface="Calibri"/>
              </a:rPr>
              <a:t>w</a:t>
            </a:r>
            <a:r>
              <a:rPr b="1" baseline="-25000" lang="en" sz="1800">
                <a:solidFill>
                  <a:srgbClr val="00A0E9"/>
                </a:solidFill>
                <a:latin typeface="Calibri"/>
                <a:ea typeface="Calibri"/>
                <a:cs typeface="Calibri"/>
                <a:sym typeface="Calibri"/>
              </a:rPr>
              <a:t>‘h’</a:t>
            </a:r>
            <a:r>
              <a:rPr lang="en" sz="1800">
                <a:latin typeface="Calibri"/>
                <a:ea typeface="Calibri"/>
                <a:cs typeface="Calibri"/>
                <a:sym typeface="Calibri"/>
              </a:rPr>
              <a:t>.</a:t>
            </a:r>
            <a:endParaRPr sz="1800">
              <a:latin typeface="Calibri"/>
              <a:ea typeface="Calibri"/>
              <a:cs typeface="Calibri"/>
              <a:sym typeface="Calibri"/>
            </a:endParaRPr>
          </a:p>
          <a:p>
            <a:pPr indent="0" lvl="0" marL="0" rtl="0" algn="l">
              <a:lnSpc>
                <a:spcPct val="115000"/>
              </a:lnSpc>
              <a:spcBef>
                <a:spcPts val="1600"/>
              </a:spcBef>
              <a:spcAft>
                <a:spcPts val="0"/>
              </a:spcAft>
              <a:buNone/>
            </a:pPr>
            <a:r>
              <a:t/>
            </a:r>
            <a:endParaRPr sz="1800">
              <a:latin typeface="Calibri"/>
              <a:ea typeface="Calibri"/>
              <a:cs typeface="Calibri"/>
              <a:sym typeface="Calibri"/>
            </a:endParaRPr>
          </a:p>
          <a:p>
            <a:pPr indent="0" lvl="0" marL="0" rtl="0" algn="l">
              <a:lnSpc>
                <a:spcPct val="115000"/>
              </a:lnSpc>
              <a:spcBef>
                <a:spcPts val="1600"/>
              </a:spcBef>
              <a:spcAft>
                <a:spcPts val="1600"/>
              </a:spcAft>
              <a:buNone/>
            </a:pPr>
            <a:r>
              <a:rPr lang="en" sz="1800">
                <a:latin typeface="Calibri"/>
                <a:ea typeface="Calibri"/>
                <a:cs typeface="Calibri"/>
                <a:sym typeface="Calibri"/>
              </a:rPr>
              <a:t>If we extract them from a writing sample, </a:t>
            </a:r>
            <a:br>
              <a:rPr lang="en" sz="1800">
                <a:latin typeface="Calibri"/>
                <a:ea typeface="Calibri"/>
                <a:cs typeface="Calibri"/>
                <a:sym typeface="Calibri"/>
              </a:rPr>
            </a:br>
            <a:r>
              <a:rPr lang="en" sz="1800">
                <a:latin typeface="Calibri"/>
                <a:ea typeface="Calibri"/>
                <a:cs typeface="Calibri"/>
                <a:sym typeface="Calibri"/>
              </a:rPr>
              <a:t>we can save them in a </a:t>
            </a:r>
            <a:r>
              <a:rPr b="1" lang="en" sz="1800">
                <a:latin typeface="Calibri"/>
                <a:ea typeface="Calibri"/>
                <a:cs typeface="Calibri"/>
                <a:sym typeface="Calibri"/>
              </a:rPr>
              <a:t>database</a:t>
            </a:r>
            <a:r>
              <a:rPr lang="en" sz="1800">
                <a:latin typeface="Calibri"/>
                <a:ea typeface="Calibri"/>
                <a:cs typeface="Calibri"/>
                <a:sym typeface="Calibri"/>
              </a:rPr>
              <a:t> and </a:t>
            </a:r>
            <a:br>
              <a:rPr lang="en" sz="1800">
                <a:latin typeface="Calibri"/>
                <a:ea typeface="Calibri"/>
                <a:cs typeface="Calibri"/>
                <a:sym typeface="Calibri"/>
              </a:rPr>
            </a:br>
            <a:r>
              <a:rPr b="1" lang="en" sz="1800">
                <a:latin typeface="Calibri"/>
                <a:ea typeface="Calibri"/>
                <a:cs typeface="Calibri"/>
                <a:sym typeface="Calibri"/>
              </a:rPr>
              <a:t>sample</a:t>
            </a:r>
            <a:r>
              <a:rPr lang="en" sz="1800">
                <a:latin typeface="Calibri"/>
                <a:ea typeface="Calibri"/>
                <a:cs typeface="Calibri"/>
                <a:sym typeface="Calibri"/>
              </a:rPr>
              <a:t> them during generation.</a:t>
            </a:r>
            <a:endParaRPr sz="18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5"/>
          <p:cNvSpPr txBox="1"/>
          <p:nvPr>
            <p:ph idx="1" type="body"/>
          </p:nvPr>
        </p:nvSpPr>
        <p:spPr>
          <a:xfrm>
            <a:off x="-109650" y="1993650"/>
            <a:ext cx="5153400" cy="1596300"/>
          </a:xfrm>
          <a:prstGeom prst="rect">
            <a:avLst/>
          </a:prstGeom>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
              <a:t>Retrieve relevant single-characters </a:t>
            </a:r>
            <a:r>
              <a:rPr b="1" lang="en">
                <a:solidFill>
                  <a:srgbClr val="00A0E9"/>
                </a:solidFill>
              </a:rPr>
              <a:t>w</a:t>
            </a:r>
            <a:r>
              <a:rPr baseline="-25000" lang="en">
                <a:solidFill>
                  <a:srgbClr val="00A0E9"/>
                </a:solidFill>
              </a:rPr>
              <a:t>‘h’</a:t>
            </a:r>
            <a:r>
              <a:rPr lang="en">
                <a:solidFill>
                  <a:schemeClr val="dk1"/>
                </a:solidFill>
              </a:rPr>
              <a:t>,</a:t>
            </a:r>
            <a:r>
              <a:rPr b="1" lang="en">
                <a:solidFill>
                  <a:srgbClr val="F39800"/>
                </a:solidFill>
              </a:rPr>
              <a:t> </a:t>
            </a:r>
            <a:r>
              <a:rPr b="1" lang="en">
                <a:solidFill>
                  <a:srgbClr val="00A0E9"/>
                </a:solidFill>
              </a:rPr>
              <a:t>w</a:t>
            </a:r>
            <a:r>
              <a:rPr baseline="-25000" lang="en">
                <a:solidFill>
                  <a:srgbClr val="00A0E9"/>
                </a:solidFill>
              </a:rPr>
              <a:t>‘i’</a:t>
            </a:r>
            <a:r>
              <a:rPr lang="en">
                <a:solidFill>
                  <a:schemeClr val="dk1"/>
                </a:solidFill>
              </a:rPr>
              <a:t>, </a:t>
            </a:r>
            <a:r>
              <a:rPr b="1" lang="en">
                <a:solidFill>
                  <a:srgbClr val="00A0E9"/>
                </a:solidFill>
              </a:rPr>
              <a:t>w</a:t>
            </a:r>
            <a:r>
              <a:rPr baseline="-25000" lang="en">
                <a:solidFill>
                  <a:srgbClr val="00A0E9"/>
                </a:solidFill>
              </a:rPr>
              <a:t>‘s’</a:t>
            </a:r>
            <a:r>
              <a:rPr lang="en">
                <a:solidFill>
                  <a:schemeClr val="dk1"/>
                </a:solidFill>
              </a:rPr>
              <a:t>.</a:t>
            </a:r>
            <a:endParaRPr/>
          </a:p>
          <a:p>
            <a:pPr indent="0" lvl="0" marL="457200" rtl="0" algn="l">
              <a:lnSpc>
                <a:spcPct val="150000"/>
              </a:lnSpc>
              <a:spcBef>
                <a:spcPts val="1600"/>
              </a:spcBef>
              <a:spcAft>
                <a:spcPts val="0"/>
              </a:spcAft>
              <a:buNone/>
            </a:pPr>
            <a:r>
              <a:rPr lang="en"/>
              <a:t>Restore temporal dependencies </a:t>
            </a:r>
            <a:r>
              <a:rPr lang="en"/>
              <a:t>v</a:t>
            </a:r>
            <a:r>
              <a:rPr lang="en"/>
              <a:t>ia LSTM.</a:t>
            </a:r>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i="1"/>
          </a:p>
        </p:txBody>
      </p:sp>
      <p:sp>
        <p:nvSpPr>
          <p:cNvPr id="355" name="Google Shape;355;p45"/>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t>Generating handwriting </a:t>
            </a:r>
            <a:br>
              <a:rPr lang="en" sz="3200"/>
            </a:br>
            <a:r>
              <a:rPr lang="en" sz="3200"/>
              <a:t>using </a:t>
            </a:r>
            <a:r>
              <a:rPr b="1" i="1" lang="en" sz="3200"/>
              <a:t>sampled </a:t>
            </a:r>
            <a:r>
              <a:rPr lang="en" sz="3200"/>
              <a:t>Writer-Character-DSD</a:t>
            </a:r>
            <a:endParaRPr sz="3200"/>
          </a:p>
        </p:txBody>
      </p:sp>
      <p:sp>
        <p:nvSpPr>
          <p:cNvPr id="356" name="Google Shape;356;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57" name="Google Shape;357;p45"/>
          <p:cNvPicPr preferRelativeResize="0"/>
          <p:nvPr/>
        </p:nvPicPr>
        <p:blipFill rotWithShape="1">
          <a:blip r:embed="rId3">
            <a:alphaModFix/>
          </a:blip>
          <a:srcRect b="27613" l="29158" r="46633" t="25631"/>
          <a:stretch/>
        </p:blipFill>
        <p:spPr>
          <a:xfrm>
            <a:off x="5433750" y="1757975"/>
            <a:ext cx="2630073" cy="1831976"/>
          </a:xfrm>
          <a:prstGeom prst="rect">
            <a:avLst/>
          </a:prstGeom>
          <a:noFill/>
          <a:ln>
            <a:noFill/>
          </a:ln>
        </p:spPr>
      </p:pic>
      <p:sp>
        <p:nvSpPr>
          <p:cNvPr id="358" name="Google Shape;358;p45"/>
          <p:cNvSpPr txBox="1"/>
          <p:nvPr/>
        </p:nvSpPr>
        <p:spPr>
          <a:xfrm>
            <a:off x="8025800" y="2446575"/>
            <a:ext cx="6522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LSTM</a:t>
            </a:r>
            <a:endParaRPr>
              <a:latin typeface="Calibri"/>
              <a:ea typeface="Calibri"/>
              <a:cs typeface="Calibri"/>
              <a:sym typeface="Calibri"/>
            </a:endParaRPr>
          </a:p>
        </p:txBody>
      </p:sp>
      <p:sp>
        <p:nvSpPr>
          <p:cNvPr id="359" name="Google Shape;359;p45"/>
          <p:cNvSpPr txBox="1"/>
          <p:nvPr/>
        </p:nvSpPr>
        <p:spPr>
          <a:xfrm>
            <a:off x="725075" y="4220175"/>
            <a:ext cx="7600500" cy="518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i="1" lang="en" sz="1800">
                <a:solidFill>
                  <a:schemeClr val="dk1"/>
                </a:solidFill>
                <a:latin typeface="Calibri"/>
                <a:ea typeface="Calibri"/>
                <a:cs typeface="Calibri"/>
                <a:sym typeface="Calibri"/>
              </a:rPr>
              <a:t>Cannot cope with any missing characters in reference handwriting samples.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6"/>
          <p:cNvSpPr txBox="1"/>
          <p:nvPr>
            <p:ph idx="1" type="body"/>
          </p:nvPr>
        </p:nvSpPr>
        <p:spPr>
          <a:xfrm>
            <a:off x="343675" y="1314500"/>
            <a:ext cx="5692800" cy="3314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t>Reference sample: ‘his’</a:t>
            </a:r>
            <a:br>
              <a:rPr lang="en"/>
            </a:br>
            <a:r>
              <a:rPr lang="en"/>
              <a:t>Generation target: ‘she’</a:t>
            </a:r>
            <a:endParaRPr/>
          </a:p>
          <a:p>
            <a:pPr indent="-342900" lvl="0" marL="457200" rtl="0" algn="l">
              <a:lnSpc>
                <a:spcPct val="150000"/>
              </a:lnSpc>
              <a:spcBef>
                <a:spcPts val="1600"/>
              </a:spcBef>
              <a:spcAft>
                <a:spcPts val="0"/>
              </a:spcAft>
              <a:buSzPts val="1800"/>
              <a:buChar char="-"/>
            </a:pPr>
            <a:r>
              <a:rPr lang="en"/>
              <a:t>Compute mean </a:t>
            </a:r>
            <a:r>
              <a:rPr b="1" lang="en">
                <a:solidFill>
                  <a:srgbClr val="C30D23"/>
                </a:solidFill>
              </a:rPr>
              <a:t>w </a:t>
            </a:r>
            <a:r>
              <a:rPr lang="en"/>
              <a:t>from all substrings</a:t>
            </a:r>
            <a:endParaRPr/>
          </a:p>
          <a:p>
            <a:pPr indent="-342900" lvl="0" marL="457200" rtl="0" algn="l">
              <a:lnSpc>
                <a:spcPct val="150000"/>
              </a:lnSpc>
              <a:spcBef>
                <a:spcPts val="0"/>
              </a:spcBef>
              <a:spcAft>
                <a:spcPts val="0"/>
              </a:spcAft>
              <a:buSzPts val="1800"/>
              <a:buChar char="-"/>
            </a:pPr>
            <a:r>
              <a:rPr lang="en">
                <a:solidFill>
                  <a:schemeClr val="dk1"/>
                </a:solidFill>
              </a:rPr>
              <a:t>Predict </a:t>
            </a:r>
            <a:r>
              <a:rPr b="1" lang="en">
                <a:solidFill>
                  <a:srgbClr val="00A0E9"/>
                </a:solidFill>
              </a:rPr>
              <a:t>w</a:t>
            </a:r>
            <a:r>
              <a:rPr baseline="-25000" lang="en">
                <a:solidFill>
                  <a:srgbClr val="00A0E9"/>
                </a:solidFill>
              </a:rPr>
              <a:t>‘e’</a:t>
            </a:r>
            <a:r>
              <a:rPr lang="en">
                <a:solidFill>
                  <a:schemeClr val="dk1"/>
                </a:solidFill>
              </a:rPr>
              <a:t> with </a:t>
            </a:r>
            <a:r>
              <a:rPr b="1" lang="en">
                <a:solidFill>
                  <a:srgbClr val="F39800"/>
                </a:solidFill>
              </a:rPr>
              <a:t>C</a:t>
            </a:r>
            <a:r>
              <a:rPr baseline="-25000" lang="en">
                <a:solidFill>
                  <a:srgbClr val="F39800"/>
                </a:solidFill>
              </a:rPr>
              <a:t>‘e’</a:t>
            </a:r>
            <a:r>
              <a:rPr b="1" lang="en">
                <a:solidFill>
                  <a:srgbClr val="434343"/>
                </a:solidFill>
              </a:rPr>
              <a:t> </a:t>
            </a:r>
            <a:r>
              <a:rPr lang="en">
                <a:solidFill>
                  <a:srgbClr val="434343"/>
                </a:solidFill>
              </a:rPr>
              <a:t>and the mean </a:t>
            </a:r>
            <a:r>
              <a:rPr b="1" lang="en">
                <a:solidFill>
                  <a:srgbClr val="C30D23"/>
                </a:solidFill>
              </a:rPr>
              <a:t>w</a:t>
            </a:r>
            <a:endParaRPr b="1">
              <a:solidFill>
                <a:srgbClr val="C30D23"/>
              </a:solidFill>
            </a:endParaRPr>
          </a:p>
          <a:p>
            <a:pPr indent="-342900" lvl="0" marL="457200" rtl="0" algn="l">
              <a:lnSpc>
                <a:spcPct val="150000"/>
              </a:lnSpc>
              <a:spcBef>
                <a:spcPts val="0"/>
              </a:spcBef>
              <a:spcAft>
                <a:spcPts val="0"/>
              </a:spcAft>
              <a:buSzPts val="1800"/>
              <a:buChar char="-"/>
            </a:pPr>
            <a:r>
              <a:rPr lang="en"/>
              <a:t>Extract single-character Writer-Character-DSDs</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i="1" lang="en">
                <a:solidFill>
                  <a:schemeClr val="dk1"/>
                </a:solidFill>
              </a:rPr>
              <a:t>Restore temporal dependencies with LSTM.</a:t>
            </a:r>
            <a:endParaRPr i="1">
              <a:solidFill>
                <a:schemeClr val="dk1"/>
              </a:solidFill>
            </a:endParaRPr>
          </a:p>
        </p:txBody>
      </p:sp>
      <p:sp>
        <p:nvSpPr>
          <p:cNvPr id="365" name="Google Shape;365;p46"/>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Combined method with </a:t>
            </a:r>
            <a:r>
              <a:rPr b="1" i="1" lang="en" sz="3200"/>
              <a:t>sampling</a:t>
            </a:r>
            <a:endParaRPr sz="3200"/>
          </a:p>
        </p:txBody>
      </p:sp>
      <p:sp>
        <p:nvSpPr>
          <p:cNvPr id="366" name="Google Shape;366;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67" name="Google Shape;367;p46"/>
          <p:cNvPicPr preferRelativeResize="0"/>
          <p:nvPr/>
        </p:nvPicPr>
        <p:blipFill rotWithShape="1">
          <a:blip r:embed="rId3">
            <a:alphaModFix/>
          </a:blip>
          <a:srcRect b="1071" l="72148" r="1199" t="25012"/>
          <a:stretch/>
        </p:blipFill>
        <p:spPr>
          <a:xfrm>
            <a:off x="5897375" y="1914473"/>
            <a:ext cx="2206602" cy="2207100"/>
          </a:xfrm>
          <a:prstGeom prst="rect">
            <a:avLst/>
          </a:prstGeom>
          <a:noFill/>
          <a:ln>
            <a:noFill/>
          </a:ln>
        </p:spPr>
      </p:pic>
      <p:sp>
        <p:nvSpPr>
          <p:cNvPr id="368" name="Google Shape;368;p46"/>
          <p:cNvSpPr/>
          <p:nvPr/>
        </p:nvSpPr>
        <p:spPr>
          <a:xfrm>
            <a:off x="5777350" y="3476863"/>
            <a:ext cx="1052400" cy="644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6"/>
          <p:cNvSpPr txBox="1"/>
          <p:nvPr/>
        </p:nvSpPr>
        <p:spPr>
          <a:xfrm>
            <a:off x="7897825" y="2399625"/>
            <a:ext cx="652200" cy="5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LSTM</a:t>
            </a:r>
            <a:endParaRPr>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Generated Results</a:t>
            </a:r>
            <a:endParaRPr/>
          </a:p>
        </p:txBody>
      </p:sp>
      <p:sp>
        <p:nvSpPr>
          <p:cNvPr id="375" name="Google Shape;375;p47"/>
          <p:cNvSpPr txBox="1"/>
          <p:nvPr>
            <p:ph idx="1" type="body"/>
          </p:nvPr>
        </p:nvSpPr>
        <p:spPr>
          <a:xfrm>
            <a:off x="259150" y="1250950"/>
            <a:ext cx="2842500" cy="32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Colored characters match between </a:t>
            </a:r>
            <a:r>
              <a:rPr lang="en"/>
              <a:t>p</a:t>
            </a:r>
            <a:r>
              <a:rPr lang="en"/>
              <a:t>rovided writing </a:t>
            </a:r>
            <a:br>
              <a:rPr lang="en"/>
            </a:br>
            <a:r>
              <a:rPr lang="en"/>
              <a:t>samples and desired output.</a:t>
            </a:r>
            <a:endParaRPr/>
          </a:p>
          <a:p>
            <a:pPr indent="0" lvl="0" marL="0" rtl="0" algn="l">
              <a:spcBef>
                <a:spcPts val="1600"/>
              </a:spcBef>
              <a:spcAft>
                <a:spcPts val="0"/>
              </a:spcAft>
              <a:buNone/>
            </a:pPr>
            <a:r>
              <a:rPr lang="en"/>
              <a:t>These are generated from retrieved </a:t>
            </a:r>
            <a:r>
              <a:rPr b="1" lang="en">
                <a:solidFill>
                  <a:srgbClr val="00A0E9"/>
                </a:solidFill>
              </a:rPr>
              <a:t>w</a:t>
            </a:r>
            <a:r>
              <a:rPr baseline="-25000" lang="en">
                <a:solidFill>
                  <a:srgbClr val="00A0E9"/>
                </a:solidFill>
              </a:rPr>
              <a:t>‘h’</a:t>
            </a:r>
            <a:endParaRPr baseline="-25000">
              <a:solidFill>
                <a:srgbClr val="00A0E9"/>
              </a:solidFill>
            </a:endParaRPr>
          </a:p>
          <a:p>
            <a:pPr indent="0" lvl="0" marL="0" rtl="0" algn="l">
              <a:spcBef>
                <a:spcPts val="1600"/>
              </a:spcBef>
              <a:spcAft>
                <a:spcPts val="1600"/>
              </a:spcAft>
              <a:buClr>
                <a:schemeClr val="dk1"/>
              </a:buClr>
              <a:buSzPts val="1100"/>
              <a:buFont typeface="Arial"/>
              <a:buNone/>
            </a:pPr>
            <a:r>
              <a:rPr lang="en">
                <a:solidFill>
                  <a:schemeClr val="dk1"/>
                </a:solidFill>
              </a:rPr>
              <a:t>Missing characters are </a:t>
            </a:r>
            <a:br>
              <a:rPr lang="en">
                <a:solidFill>
                  <a:schemeClr val="dk1"/>
                </a:solidFill>
              </a:rPr>
            </a:br>
            <a:r>
              <a:rPr lang="en">
                <a:solidFill>
                  <a:schemeClr val="dk1"/>
                </a:solidFill>
              </a:rPr>
              <a:t>generated from global </a:t>
            </a:r>
            <a:r>
              <a:rPr b="1" lang="en">
                <a:solidFill>
                  <a:srgbClr val="C30D23"/>
                </a:solidFill>
              </a:rPr>
              <a:t>w</a:t>
            </a:r>
            <a:r>
              <a:rPr lang="en">
                <a:solidFill>
                  <a:schemeClr val="dk1"/>
                </a:solidFill>
              </a:rPr>
              <a:t> </a:t>
            </a:r>
            <a:endParaRPr baseline="-25000">
              <a:solidFill>
                <a:srgbClr val="00A0E9"/>
              </a:solidFill>
            </a:endParaRPr>
          </a:p>
        </p:txBody>
      </p:sp>
      <p:sp>
        <p:nvSpPr>
          <p:cNvPr id="376" name="Google Shape;376;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77" name="Google Shape;377;p47"/>
          <p:cNvPicPr preferRelativeResize="0"/>
          <p:nvPr/>
        </p:nvPicPr>
        <p:blipFill>
          <a:blip r:embed="rId3">
            <a:alphaModFix/>
          </a:blip>
          <a:stretch>
            <a:fillRect/>
          </a:stretch>
        </p:blipFill>
        <p:spPr>
          <a:xfrm>
            <a:off x="3261475" y="1230750"/>
            <a:ext cx="5715000" cy="32194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3" name="Google Shape;383;p48"/>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Generated Results</a:t>
            </a:r>
            <a:endParaRPr sz="3200"/>
          </a:p>
        </p:txBody>
      </p:sp>
      <p:pic>
        <p:nvPicPr>
          <p:cNvPr id="384" name="Google Shape;384;p48"/>
          <p:cNvPicPr preferRelativeResize="0"/>
          <p:nvPr/>
        </p:nvPicPr>
        <p:blipFill rotWithShape="1">
          <a:blip r:embed="rId4">
            <a:alphaModFix/>
          </a:blip>
          <a:srcRect b="0" l="0" r="75367" t="51630"/>
          <a:stretch/>
        </p:blipFill>
        <p:spPr>
          <a:xfrm>
            <a:off x="330100" y="1784594"/>
            <a:ext cx="2089829" cy="1178501"/>
          </a:xfrm>
          <a:prstGeom prst="rect">
            <a:avLst/>
          </a:prstGeom>
          <a:noFill/>
          <a:ln>
            <a:noFill/>
          </a:ln>
        </p:spPr>
      </p:pic>
      <p:pic>
        <p:nvPicPr>
          <p:cNvPr id="385" name="Google Shape;385;p48"/>
          <p:cNvPicPr preferRelativeResize="0"/>
          <p:nvPr/>
        </p:nvPicPr>
        <p:blipFill rotWithShape="1">
          <a:blip r:embed="rId4">
            <a:alphaModFix/>
          </a:blip>
          <a:srcRect b="76493" l="0" r="76559" t="0"/>
          <a:stretch/>
        </p:blipFill>
        <p:spPr>
          <a:xfrm>
            <a:off x="330100" y="1191785"/>
            <a:ext cx="1988629" cy="572700"/>
          </a:xfrm>
          <a:prstGeom prst="rect">
            <a:avLst/>
          </a:prstGeom>
          <a:noFill/>
          <a:ln>
            <a:noFill/>
          </a:ln>
        </p:spPr>
      </p:pic>
      <p:pic>
        <p:nvPicPr>
          <p:cNvPr id="386" name="Google Shape;386;p48"/>
          <p:cNvPicPr preferRelativeResize="0"/>
          <p:nvPr/>
        </p:nvPicPr>
        <p:blipFill rotWithShape="1">
          <a:blip r:embed="rId5">
            <a:alphaModFix/>
          </a:blip>
          <a:srcRect b="76760" l="7339" r="22828" t="0"/>
          <a:stretch/>
        </p:blipFill>
        <p:spPr>
          <a:xfrm>
            <a:off x="2579800" y="1211900"/>
            <a:ext cx="6385675" cy="572700"/>
          </a:xfrm>
          <a:prstGeom prst="rect">
            <a:avLst/>
          </a:prstGeom>
          <a:noFill/>
          <a:ln>
            <a:noFill/>
          </a:ln>
        </p:spPr>
      </p:pic>
      <p:pic>
        <p:nvPicPr>
          <p:cNvPr id="387" name="Google Shape;387;p48"/>
          <p:cNvPicPr preferRelativeResize="0"/>
          <p:nvPr/>
        </p:nvPicPr>
        <p:blipFill rotWithShape="1">
          <a:blip r:embed="rId5">
            <a:alphaModFix/>
          </a:blip>
          <a:srcRect b="9" l="7276" r="22891" t="52170"/>
          <a:stretch/>
        </p:blipFill>
        <p:spPr>
          <a:xfrm>
            <a:off x="2579800" y="1824113"/>
            <a:ext cx="6385675" cy="1178501"/>
          </a:xfrm>
          <a:prstGeom prst="rect">
            <a:avLst/>
          </a:prstGeom>
          <a:noFill/>
          <a:ln>
            <a:noFill/>
          </a:ln>
        </p:spPr>
      </p:pic>
      <p:pic>
        <p:nvPicPr>
          <p:cNvPr id="388" name="Google Shape;388;p48"/>
          <p:cNvPicPr preferRelativeResize="0"/>
          <p:nvPr/>
        </p:nvPicPr>
        <p:blipFill rotWithShape="1">
          <a:blip r:embed="rId6">
            <a:alphaModFix/>
          </a:blip>
          <a:srcRect b="78562" l="6795" r="21370" t="0"/>
          <a:stretch/>
        </p:blipFill>
        <p:spPr>
          <a:xfrm>
            <a:off x="2579800" y="3169688"/>
            <a:ext cx="5975725" cy="477924"/>
          </a:xfrm>
          <a:prstGeom prst="rect">
            <a:avLst/>
          </a:prstGeom>
          <a:noFill/>
          <a:ln>
            <a:noFill/>
          </a:ln>
        </p:spPr>
      </p:pic>
      <p:pic>
        <p:nvPicPr>
          <p:cNvPr id="389" name="Google Shape;389;p48"/>
          <p:cNvPicPr preferRelativeResize="0"/>
          <p:nvPr/>
        </p:nvPicPr>
        <p:blipFill rotWithShape="1">
          <a:blip r:embed="rId6">
            <a:alphaModFix/>
          </a:blip>
          <a:srcRect b="0" l="7369" r="20801" t="54873"/>
          <a:stretch/>
        </p:blipFill>
        <p:spPr>
          <a:xfrm>
            <a:off x="2579800" y="3814665"/>
            <a:ext cx="5975725" cy="1006060"/>
          </a:xfrm>
          <a:prstGeom prst="rect">
            <a:avLst/>
          </a:prstGeom>
          <a:noFill/>
          <a:ln>
            <a:noFill/>
          </a:ln>
        </p:spPr>
      </p:pic>
      <p:pic>
        <p:nvPicPr>
          <p:cNvPr id="390" name="Google Shape;390;p48"/>
          <p:cNvPicPr preferRelativeResize="0"/>
          <p:nvPr/>
        </p:nvPicPr>
        <p:blipFill rotWithShape="1">
          <a:blip r:embed="rId4">
            <a:alphaModFix/>
          </a:blip>
          <a:srcRect b="0" l="0" r="75367" t="51630"/>
          <a:stretch/>
        </p:blipFill>
        <p:spPr>
          <a:xfrm>
            <a:off x="330100" y="3728444"/>
            <a:ext cx="2089829" cy="1178501"/>
          </a:xfrm>
          <a:prstGeom prst="rect">
            <a:avLst/>
          </a:prstGeom>
          <a:noFill/>
          <a:ln>
            <a:noFill/>
          </a:ln>
        </p:spPr>
      </p:pic>
      <p:pic>
        <p:nvPicPr>
          <p:cNvPr id="391" name="Google Shape;391;p48"/>
          <p:cNvPicPr preferRelativeResize="0"/>
          <p:nvPr/>
        </p:nvPicPr>
        <p:blipFill rotWithShape="1">
          <a:blip r:embed="rId4">
            <a:alphaModFix/>
          </a:blip>
          <a:srcRect b="76493" l="0" r="76559" t="0"/>
          <a:stretch/>
        </p:blipFill>
        <p:spPr>
          <a:xfrm>
            <a:off x="330100" y="3135635"/>
            <a:ext cx="1988629" cy="572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49"/>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Generated Results - Comparison</a:t>
            </a:r>
            <a:endParaRPr sz="3200"/>
          </a:p>
        </p:txBody>
      </p:sp>
      <p:sp>
        <p:nvSpPr>
          <p:cNvPr id="397" name="Google Shape;397;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98" name="Google Shape;398;p49"/>
          <p:cNvPicPr preferRelativeResize="0"/>
          <p:nvPr/>
        </p:nvPicPr>
        <p:blipFill>
          <a:blip r:embed="rId3">
            <a:alphaModFix/>
          </a:blip>
          <a:stretch>
            <a:fillRect/>
          </a:stretch>
        </p:blipFill>
        <p:spPr>
          <a:xfrm>
            <a:off x="330100" y="1492837"/>
            <a:ext cx="8483796" cy="2436401"/>
          </a:xfrm>
          <a:prstGeom prst="rect">
            <a:avLst/>
          </a:prstGeom>
          <a:noFill/>
          <a:ln>
            <a:noFill/>
          </a:ln>
        </p:spPr>
      </p:pic>
      <p:sp>
        <p:nvSpPr>
          <p:cNvPr id="399" name="Google Shape;399;p49"/>
          <p:cNvSpPr txBox="1"/>
          <p:nvPr>
            <p:ph idx="1" type="body"/>
          </p:nvPr>
        </p:nvSpPr>
        <p:spPr>
          <a:xfrm>
            <a:off x="1314025" y="4614475"/>
            <a:ext cx="6579900" cy="491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br>
              <a:rPr lang="en" sz="1000">
                <a:solidFill>
                  <a:srgbClr val="B7B7B7"/>
                </a:solidFill>
              </a:rPr>
            </a:br>
            <a:r>
              <a:rPr lang="en" sz="1000">
                <a:solidFill>
                  <a:srgbClr val="B7B7B7"/>
                </a:solidFill>
              </a:rPr>
              <a:t>[1] Aksan, E., Pece, F., Hilliges, O.: DeepWriting: Making Digital Ink Editable via Deep Generative Modeling. SIGCHI (2018).</a:t>
            </a:r>
            <a:endParaRPr sz="1900">
              <a:solidFill>
                <a:srgbClr val="B7B7B7"/>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0"/>
          <p:cNvSpPr txBox="1"/>
          <p:nvPr>
            <p:ph idx="1" type="body"/>
          </p:nvPr>
        </p:nvSpPr>
        <p:spPr>
          <a:xfrm>
            <a:off x="-2127" y="1634575"/>
            <a:ext cx="2314200" cy="5046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1600"/>
              </a:spcAft>
              <a:buNone/>
            </a:pPr>
            <a:r>
              <a:rPr lang="en" sz="1500"/>
              <a:t>True samples</a:t>
            </a:r>
            <a:endParaRPr sz="1500">
              <a:solidFill>
                <a:schemeClr val="dk1"/>
              </a:solidFill>
            </a:endParaRPr>
          </a:p>
        </p:txBody>
      </p:sp>
      <p:sp>
        <p:nvSpPr>
          <p:cNvPr id="405" name="Google Shape;405;p50"/>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Interpolation</a:t>
            </a:r>
            <a:endParaRPr sz="3200"/>
          </a:p>
        </p:txBody>
      </p:sp>
      <p:pic>
        <p:nvPicPr>
          <p:cNvPr id="406" name="Google Shape;406;p50"/>
          <p:cNvPicPr preferRelativeResize="0"/>
          <p:nvPr/>
        </p:nvPicPr>
        <p:blipFill>
          <a:blip r:embed="rId3">
            <a:alphaModFix/>
          </a:blip>
          <a:stretch>
            <a:fillRect/>
          </a:stretch>
        </p:blipFill>
        <p:spPr>
          <a:xfrm>
            <a:off x="2388408" y="1084985"/>
            <a:ext cx="6589176" cy="3578248"/>
          </a:xfrm>
          <a:prstGeom prst="rect">
            <a:avLst/>
          </a:prstGeom>
          <a:noFill/>
          <a:ln>
            <a:noFill/>
          </a:ln>
        </p:spPr>
      </p:pic>
      <p:sp>
        <p:nvSpPr>
          <p:cNvPr id="407" name="Google Shape;407;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8" name="Google Shape;408;p50"/>
          <p:cNvSpPr txBox="1"/>
          <p:nvPr>
            <p:ph idx="1" type="body"/>
          </p:nvPr>
        </p:nvSpPr>
        <p:spPr>
          <a:xfrm>
            <a:off x="-2127" y="2172925"/>
            <a:ext cx="2314200" cy="5046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1600"/>
              </a:spcAft>
              <a:buNone/>
            </a:pPr>
            <a:r>
              <a:rPr lang="en" sz="1500"/>
              <a:t>Writer-DSD level</a:t>
            </a:r>
            <a:endParaRPr sz="1500">
              <a:solidFill>
                <a:schemeClr val="dk1"/>
              </a:solidFill>
            </a:endParaRPr>
          </a:p>
        </p:txBody>
      </p:sp>
      <p:sp>
        <p:nvSpPr>
          <p:cNvPr id="409" name="Google Shape;409;p50"/>
          <p:cNvSpPr txBox="1"/>
          <p:nvPr>
            <p:ph idx="1" type="body"/>
          </p:nvPr>
        </p:nvSpPr>
        <p:spPr>
          <a:xfrm>
            <a:off x="-2127" y="2677525"/>
            <a:ext cx="2314200" cy="5046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1600"/>
              </a:spcAft>
              <a:buNone/>
            </a:pPr>
            <a:r>
              <a:rPr lang="en" sz="1500"/>
              <a:t>Writer-Character-DSD level</a:t>
            </a:r>
            <a:endParaRPr sz="1500">
              <a:solidFill>
                <a:schemeClr val="dk1"/>
              </a:solidFill>
            </a:endParaRPr>
          </a:p>
        </p:txBody>
      </p:sp>
      <p:sp>
        <p:nvSpPr>
          <p:cNvPr id="410" name="Google Shape;410;p50"/>
          <p:cNvSpPr txBox="1"/>
          <p:nvPr>
            <p:ph idx="1" type="body"/>
          </p:nvPr>
        </p:nvSpPr>
        <p:spPr>
          <a:xfrm>
            <a:off x="-2127" y="3778925"/>
            <a:ext cx="2314200" cy="5046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1600"/>
              </a:spcAft>
              <a:buNone/>
            </a:pPr>
            <a:r>
              <a:rPr lang="en" sz="1500"/>
              <a:t>Character-DSD level</a:t>
            </a:r>
            <a:endParaRPr sz="1500">
              <a:solidFill>
                <a:schemeClr val="dk1"/>
              </a:solidFill>
            </a:endParaRPr>
          </a:p>
        </p:txBody>
      </p:sp>
      <p:sp>
        <p:nvSpPr>
          <p:cNvPr id="411" name="Google Shape;411;p50"/>
          <p:cNvSpPr/>
          <p:nvPr/>
        </p:nvSpPr>
        <p:spPr>
          <a:xfrm>
            <a:off x="55200" y="2172925"/>
            <a:ext cx="9044700" cy="2583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51"/>
          <p:cNvSpPr txBox="1"/>
          <p:nvPr>
            <p:ph idx="1" type="body"/>
          </p:nvPr>
        </p:nvSpPr>
        <p:spPr>
          <a:xfrm>
            <a:off x="-2127" y="1634575"/>
            <a:ext cx="2314200" cy="5046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1600"/>
              </a:spcAft>
              <a:buNone/>
            </a:pPr>
            <a:r>
              <a:rPr lang="en" sz="1500"/>
              <a:t>True samples</a:t>
            </a:r>
            <a:endParaRPr sz="1500">
              <a:solidFill>
                <a:schemeClr val="dk1"/>
              </a:solidFill>
            </a:endParaRPr>
          </a:p>
        </p:txBody>
      </p:sp>
      <p:sp>
        <p:nvSpPr>
          <p:cNvPr id="417" name="Google Shape;417;p51"/>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Interpolation</a:t>
            </a:r>
            <a:endParaRPr sz="3200"/>
          </a:p>
        </p:txBody>
      </p:sp>
      <p:pic>
        <p:nvPicPr>
          <p:cNvPr id="418" name="Google Shape;418;p51"/>
          <p:cNvPicPr preferRelativeResize="0"/>
          <p:nvPr/>
        </p:nvPicPr>
        <p:blipFill>
          <a:blip r:embed="rId3">
            <a:alphaModFix/>
          </a:blip>
          <a:stretch>
            <a:fillRect/>
          </a:stretch>
        </p:blipFill>
        <p:spPr>
          <a:xfrm>
            <a:off x="2388408" y="1084985"/>
            <a:ext cx="6589176" cy="3578248"/>
          </a:xfrm>
          <a:prstGeom prst="rect">
            <a:avLst/>
          </a:prstGeom>
          <a:noFill/>
          <a:ln>
            <a:noFill/>
          </a:ln>
        </p:spPr>
      </p:pic>
      <p:sp>
        <p:nvSpPr>
          <p:cNvPr id="419" name="Google Shape;419;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0" name="Google Shape;420;p51"/>
          <p:cNvSpPr txBox="1"/>
          <p:nvPr>
            <p:ph idx="1" type="body"/>
          </p:nvPr>
        </p:nvSpPr>
        <p:spPr>
          <a:xfrm>
            <a:off x="-2127" y="2172925"/>
            <a:ext cx="2314200" cy="5046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1600"/>
              </a:spcAft>
              <a:buNone/>
            </a:pPr>
            <a:r>
              <a:rPr lang="en" sz="1500"/>
              <a:t>Writer-DSD level</a:t>
            </a:r>
            <a:endParaRPr sz="1500">
              <a:solidFill>
                <a:schemeClr val="dk1"/>
              </a:solidFill>
            </a:endParaRPr>
          </a:p>
        </p:txBody>
      </p:sp>
      <p:sp>
        <p:nvSpPr>
          <p:cNvPr id="421" name="Google Shape;421;p51"/>
          <p:cNvSpPr txBox="1"/>
          <p:nvPr>
            <p:ph idx="1" type="body"/>
          </p:nvPr>
        </p:nvSpPr>
        <p:spPr>
          <a:xfrm>
            <a:off x="-2127" y="2677525"/>
            <a:ext cx="2314200" cy="5046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1600"/>
              </a:spcAft>
              <a:buNone/>
            </a:pPr>
            <a:r>
              <a:rPr lang="en" sz="1500"/>
              <a:t>Writer-Character-DSD level</a:t>
            </a:r>
            <a:endParaRPr sz="1500">
              <a:solidFill>
                <a:schemeClr val="dk1"/>
              </a:solidFill>
            </a:endParaRPr>
          </a:p>
        </p:txBody>
      </p:sp>
      <p:sp>
        <p:nvSpPr>
          <p:cNvPr id="422" name="Google Shape;422;p51"/>
          <p:cNvSpPr txBox="1"/>
          <p:nvPr>
            <p:ph idx="1" type="body"/>
          </p:nvPr>
        </p:nvSpPr>
        <p:spPr>
          <a:xfrm>
            <a:off x="-2127" y="3778925"/>
            <a:ext cx="2314200" cy="5046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1600"/>
              </a:spcAft>
              <a:buNone/>
            </a:pPr>
            <a:r>
              <a:rPr lang="en" sz="1500"/>
              <a:t>Character-DSD level</a:t>
            </a:r>
            <a:endParaRPr sz="1500">
              <a:solidFill>
                <a:schemeClr val="dk1"/>
              </a:solidFill>
            </a:endParaRPr>
          </a:p>
        </p:txBody>
      </p:sp>
      <p:sp>
        <p:nvSpPr>
          <p:cNvPr id="423" name="Google Shape;423;p51"/>
          <p:cNvSpPr/>
          <p:nvPr/>
        </p:nvSpPr>
        <p:spPr>
          <a:xfrm>
            <a:off x="55200" y="2711275"/>
            <a:ext cx="9044700" cy="2045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i="1" lang="en" sz="1600">
                <a:solidFill>
                  <a:srgbClr val="595959"/>
                </a:solidFill>
                <a:latin typeface="Calibri"/>
                <a:ea typeface="Calibri"/>
                <a:cs typeface="Calibri"/>
                <a:sym typeface="Calibri"/>
              </a:rPr>
              <a:t>‹#›</a:t>
            </a:fld>
            <a:endParaRPr i="1" sz="1600">
              <a:solidFill>
                <a:srgbClr val="595959"/>
              </a:solidFill>
              <a:latin typeface="Calibri"/>
              <a:ea typeface="Calibri"/>
              <a:cs typeface="Calibri"/>
              <a:sym typeface="Calibri"/>
            </a:endParaRPr>
          </a:p>
        </p:txBody>
      </p:sp>
      <p:pic>
        <p:nvPicPr>
          <p:cNvPr id="80" name="Google Shape;80;p16"/>
          <p:cNvPicPr preferRelativeResize="0"/>
          <p:nvPr/>
        </p:nvPicPr>
        <p:blipFill>
          <a:blip r:embed="rId3">
            <a:alphaModFix/>
          </a:blip>
          <a:stretch>
            <a:fillRect/>
          </a:stretch>
        </p:blipFill>
        <p:spPr>
          <a:xfrm>
            <a:off x="3091554" y="421160"/>
            <a:ext cx="2960904" cy="1973933"/>
          </a:xfrm>
          <a:prstGeom prst="rect">
            <a:avLst/>
          </a:prstGeom>
          <a:noFill/>
          <a:ln>
            <a:noFill/>
          </a:ln>
        </p:spPr>
      </p:pic>
      <p:pic>
        <p:nvPicPr>
          <p:cNvPr id="81" name="Google Shape;81;p16"/>
          <p:cNvPicPr preferRelativeResize="0"/>
          <p:nvPr/>
        </p:nvPicPr>
        <p:blipFill rotWithShape="1">
          <a:blip r:embed="rId4">
            <a:alphaModFix/>
          </a:blip>
          <a:srcRect b="5587" l="0" r="0" t="5587"/>
          <a:stretch/>
        </p:blipFill>
        <p:spPr>
          <a:xfrm>
            <a:off x="130638" y="421150"/>
            <a:ext cx="2960904" cy="1973950"/>
          </a:xfrm>
          <a:prstGeom prst="rect">
            <a:avLst/>
          </a:prstGeom>
          <a:noFill/>
          <a:ln>
            <a:noFill/>
          </a:ln>
        </p:spPr>
      </p:pic>
      <p:pic>
        <p:nvPicPr>
          <p:cNvPr id="82" name="Google Shape;82;p16"/>
          <p:cNvPicPr preferRelativeResize="0"/>
          <p:nvPr/>
        </p:nvPicPr>
        <p:blipFill rotWithShape="1">
          <a:blip r:embed="rId5">
            <a:alphaModFix/>
          </a:blip>
          <a:srcRect b="3227" l="3375" r="3366" t="3227"/>
          <a:stretch/>
        </p:blipFill>
        <p:spPr>
          <a:xfrm>
            <a:off x="6052459" y="421150"/>
            <a:ext cx="2960904" cy="19739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2"/>
          <p:cNvSpPr txBox="1"/>
          <p:nvPr>
            <p:ph idx="1" type="body"/>
          </p:nvPr>
        </p:nvSpPr>
        <p:spPr>
          <a:xfrm>
            <a:off x="-2127" y="1634575"/>
            <a:ext cx="2314200" cy="5046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1600"/>
              </a:spcAft>
              <a:buNone/>
            </a:pPr>
            <a:r>
              <a:rPr lang="en" sz="1500"/>
              <a:t>True samples</a:t>
            </a:r>
            <a:endParaRPr sz="1500">
              <a:solidFill>
                <a:schemeClr val="dk1"/>
              </a:solidFill>
            </a:endParaRPr>
          </a:p>
        </p:txBody>
      </p:sp>
      <p:sp>
        <p:nvSpPr>
          <p:cNvPr id="429" name="Google Shape;429;p52"/>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Interpolation</a:t>
            </a:r>
            <a:endParaRPr sz="3200"/>
          </a:p>
        </p:txBody>
      </p:sp>
      <p:pic>
        <p:nvPicPr>
          <p:cNvPr id="430" name="Google Shape;430;p52"/>
          <p:cNvPicPr preferRelativeResize="0"/>
          <p:nvPr/>
        </p:nvPicPr>
        <p:blipFill>
          <a:blip r:embed="rId3">
            <a:alphaModFix/>
          </a:blip>
          <a:stretch>
            <a:fillRect/>
          </a:stretch>
        </p:blipFill>
        <p:spPr>
          <a:xfrm>
            <a:off x="2388408" y="1084985"/>
            <a:ext cx="6589176" cy="3578248"/>
          </a:xfrm>
          <a:prstGeom prst="rect">
            <a:avLst/>
          </a:prstGeom>
          <a:noFill/>
          <a:ln>
            <a:noFill/>
          </a:ln>
        </p:spPr>
      </p:pic>
      <p:sp>
        <p:nvSpPr>
          <p:cNvPr id="431" name="Google Shape;431;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2" name="Google Shape;432;p52"/>
          <p:cNvSpPr txBox="1"/>
          <p:nvPr>
            <p:ph idx="1" type="body"/>
          </p:nvPr>
        </p:nvSpPr>
        <p:spPr>
          <a:xfrm>
            <a:off x="-2127" y="2172925"/>
            <a:ext cx="2314200" cy="5046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1600"/>
              </a:spcAft>
              <a:buNone/>
            </a:pPr>
            <a:r>
              <a:rPr lang="en" sz="1500"/>
              <a:t>Writer-DSD level</a:t>
            </a:r>
            <a:endParaRPr sz="1500">
              <a:solidFill>
                <a:schemeClr val="dk1"/>
              </a:solidFill>
            </a:endParaRPr>
          </a:p>
        </p:txBody>
      </p:sp>
      <p:sp>
        <p:nvSpPr>
          <p:cNvPr id="433" name="Google Shape;433;p52"/>
          <p:cNvSpPr txBox="1"/>
          <p:nvPr>
            <p:ph idx="1" type="body"/>
          </p:nvPr>
        </p:nvSpPr>
        <p:spPr>
          <a:xfrm>
            <a:off x="-2127" y="2677525"/>
            <a:ext cx="2314200" cy="5046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1600"/>
              </a:spcAft>
              <a:buNone/>
            </a:pPr>
            <a:r>
              <a:rPr lang="en" sz="1500"/>
              <a:t>Writer-Character-DSD level</a:t>
            </a:r>
            <a:endParaRPr sz="1500">
              <a:solidFill>
                <a:schemeClr val="dk1"/>
              </a:solidFill>
            </a:endParaRPr>
          </a:p>
        </p:txBody>
      </p:sp>
      <p:sp>
        <p:nvSpPr>
          <p:cNvPr id="434" name="Google Shape;434;p52"/>
          <p:cNvSpPr txBox="1"/>
          <p:nvPr>
            <p:ph idx="1" type="body"/>
          </p:nvPr>
        </p:nvSpPr>
        <p:spPr>
          <a:xfrm>
            <a:off x="-2127" y="3778925"/>
            <a:ext cx="2314200" cy="5046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1600"/>
              </a:spcAft>
              <a:buNone/>
            </a:pPr>
            <a:r>
              <a:rPr lang="en" sz="1500"/>
              <a:t>Character-DSD level</a:t>
            </a:r>
            <a:endParaRPr sz="1500">
              <a:solidFill>
                <a:schemeClr val="dk1"/>
              </a:solidFill>
            </a:endParaRPr>
          </a:p>
        </p:txBody>
      </p:sp>
      <p:sp>
        <p:nvSpPr>
          <p:cNvPr id="435" name="Google Shape;435;p52"/>
          <p:cNvSpPr/>
          <p:nvPr/>
        </p:nvSpPr>
        <p:spPr>
          <a:xfrm>
            <a:off x="55200" y="3220450"/>
            <a:ext cx="9044700" cy="1536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3"/>
          <p:cNvSpPr txBox="1"/>
          <p:nvPr>
            <p:ph idx="1" type="body"/>
          </p:nvPr>
        </p:nvSpPr>
        <p:spPr>
          <a:xfrm>
            <a:off x="-2127" y="1634575"/>
            <a:ext cx="2314200" cy="5046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1600"/>
              </a:spcAft>
              <a:buNone/>
            </a:pPr>
            <a:r>
              <a:rPr lang="en" sz="1500"/>
              <a:t>True samples</a:t>
            </a:r>
            <a:endParaRPr sz="1500">
              <a:solidFill>
                <a:schemeClr val="dk1"/>
              </a:solidFill>
            </a:endParaRPr>
          </a:p>
        </p:txBody>
      </p:sp>
      <p:sp>
        <p:nvSpPr>
          <p:cNvPr id="441" name="Google Shape;441;p53"/>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Interpolation</a:t>
            </a:r>
            <a:endParaRPr sz="3200"/>
          </a:p>
        </p:txBody>
      </p:sp>
      <p:pic>
        <p:nvPicPr>
          <p:cNvPr id="442" name="Google Shape;442;p53"/>
          <p:cNvPicPr preferRelativeResize="0"/>
          <p:nvPr/>
        </p:nvPicPr>
        <p:blipFill>
          <a:blip r:embed="rId3">
            <a:alphaModFix/>
          </a:blip>
          <a:stretch>
            <a:fillRect/>
          </a:stretch>
        </p:blipFill>
        <p:spPr>
          <a:xfrm>
            <a:off x="2388408" y="1084985"/>
            <a:ext cx="6589176" cy="3578248"/>
          </a:xfrm>
          <a:prstGeom prst="rect">
            <a:avLst/>
          </a:prstGeom>
          <a:noFill/>
          <a:ln>
            <a:noFill/>
          </a:ln>
        </p:spPr>
      </p:pic>
      <p:sp>
        <p:nvSpPr>
          <p:cNvPr id="443" name="Google Shape;443;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4" name="Google Shape;444;p53"/>
          <p:cNvSpPr txBox="1"/>
          <p:nvPr>
            <p:ph idx="1" type="body"/>
          </p:nvPr>
        </p:nvSpPr>
        <p:spPr>
          <a:xfrm>
            <a:off x="-2127" y="2172925"/>
            <a:ext cx="2314200" cy="5046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1600"/>
              </a:spcAft>
              <a:buNone/>
            </a:pPr>
            <a:r>
              <a:rPr lang="en" sz="1500"/>
              <a:t>Writer-DSD level</a:t>
            </a:r>
            <a:endParaRPr sz="1500">
              <a:solidFill>
                <a:schemeClr val="dk1"/>
              </a:solidFill>
            </a:endParaRPr>
          </a:p>
        </p:txBody>
      </p:sp>
      <p:sp>
        <p:nvSpPr>
          <p:cNvPr id="445" name="Google Shape;445;p53"/>
          <p:cNvSpPr txBox="1"/>
          <p:nvPr>
            <p:ph idx="1" type="body"/>
          </p:nvPr>
        </p:nvSpPr>
        <p:spPr>
          <a:xfrm>
            <a:off x="-2127" y="2677525"/>
            <a:ext cx="2314200" cy="5046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1600"/>
              </a:spcAft>
              <a:buNone/>
            </a:pPr>
            <a:r>
              <a:rPr lang="en" sz="1500"/>
              <a:t>Writer-Character-DSD level</a:t>
            </a:r>
            <a:endParaRPr sz="1500">
              <a:solidFill>
                <a:schemeClr val="dk1"/>
              </a:solidFill>
            </a:endParaRPr>
          </a:p>
        </p:txBody>
      </p:sp>
      <p:sp>
        <p:nvSpPr>
          <p:cNvPr id="446" name="Google Shape;446;p53"/>
          <p:cNvSpPr txBox="1"/>
          <p:nvPr>
            <p:ph idx="1" type="body"/>
          </p:nvPr>
        </p:nvSpPr>
        <p:spPr>
          <a:xfrm>
            <a:off x="-2127" y="3778925"/>
            <a:ext cx="2314200" cy="5046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1600"/>
              </a:spcAft>
              <a:buNone/>
            </a:pPr>
            <a:r>
              <a:rPr lang="en" sz="1500"/>
              <a:t>Character-DSD level</a:t>
            </a:r>
            <a:endParaRPr sz="1500">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4"/>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Few-shot learning of New Characters</a:t>
            </a:r>
            <a:endParaRPr sz="3200"/>
          </a:p>
        </p:txBody>
      </p:sp>
      <p:pic>
        <p:nvPicPr>
          <p:cNvPr id="452" name="Google Shape;452;p54"/>
          <p:cNvPicPr preferRelativeResize="0"/>
          <p:nvPr/>
        </p:nvPicPr>
        <p:blipFill>
          <a:blip r:embed="rId3">
            <a:alphaModFix/>
          </a:blip>
          <a:stretch>
            <a:fillRect/>
          </a:stretch>
        </p:blipFill>
        <p:spPr>
          <a:xfrm>
            <a:off x="-308375" y="1188030"/>
            <a:ext cx="10221175" cy="3475199"/>
          </a:xfrm>
          <a:prstGeom prst="rect">
            <a:avLst/>
          </a:prstGeom>
          <a:noFill/>
          <a:ln>
            <a:noFill/>
          </a:ln>
        </p:spPr>
      </p:pic>
      <p:sp>
        <p:nvSpPr>
          <p:cNvPr id="453" name="Google Shape;453;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5"/>
          <p:cNvSpPr txBox="1"/>
          <p:nvPr>
            <p:ph idx="1" type="body"/>
          </p:nvPr>
        </p:nvSpPr>
        <p:spPr>
          <a:xfrm>
            <a:off x="-83725" y="1322350"/>
            <a:ext cx="5692800" cy="3314400"/>
          </a:xfrm>
          <a:prstGeom prst="rect">
            <a:avLst/>
          </a:prstGeom>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
                <a:solidFill>
                  <a:schemeClr val="dk1"/>
                </a:solidFill>
              </a:rPr>
              <a:t>In a 20-writer identification task, </a:t>
            </a:r>
            <a:br>
              <a:rPr lang="en">
                <a:solidFill>
                  <a:schemeClr val="dk1"/>
                </a:solidFill>
              </a:rPr>
            </a:br>
            <a:r>
              <a:rPr lang="en">
                <a:solidFill>
                  <a:schemeClr val="dk1"/>
                </a:solidFill>
              </a:rPr>
              <a:t>our model achieved:</a:t>
            </a:r>
            <a:endParaRPr>
              <a:solidFill>
                <a:schemeClr val="dk1"/>
              </a:solidFill>
            </a:endParaRPr>
          </a:p>
          <a:p>
            <a:pPr indent="0" lvl="0" marL="457200" rtl="0" algn="l">
              <a:lnSpc>
                <a:spcPct val="150000"/>
              </a:lnSpc>
              <a:spcBef>
                <a:spcPts val="1600"/>
              </a:spcBef>
              <a:spcAft>
                <a:spcPts val="1600"/>
              </a:spcAft>
              <a:buNone/>
            </a:pPr>
            <a:r>
              <a:rPr b="1" lang="en">
                <a:solidFill>
                  <a:schemeClr val="dk1"/>
                </a:solidFill>
              </a:rPr>
              <a:t>89.20%</a:t>
            </a:r>
            <a:r>
              <a:rPr lang="en">
                <a:solidFill>
                  <a:schemeClr val="dk1"/>
                </a:solidFill>
              </a:rPr>
              <a:t> ± 6.23 for </a:t>
            </a:r>
            <a:r>
              <a:rPr b="1" lang="en">
                <a:solidFill>
                  <a:schemeClr val="dk1"/>
                </a:solidFill>
              </a:rPr>
              <a:t>1</a:t>
            </a:r>
            <a:r>
              <a:rPr lang="en">
                <a:solidFill>
                  <a:schemeClr val="dk1"/>
                </a:solidFill>
              </a:rPr>
              <a:t> word sample</a:t>
            </a:r>
            <a:br>
              <a:rPr lang="en">
                <a:solidFill>
                  <a:schemeClr val="dk1"/>
                </a:solidFill>
              </a:rPr>
            </a:br>
            <a:r>
              <a:rPr b="1" lang="en">
                <a:solidFill>
                  <a:schemeClr val="dk1"/>
                </a:solidFill>
              </a:rPr>
              <a:t>99.70%</a:t>
            </a:r>
            <a:r>
              <a:rPr lang="en">
                <a:solidFill>
                  <a:schemeClr val="dk1"/>
                </a:solidFill>
              </a:rPr>
              <a:t> ± 1.18 for </a:t>
            </a:r>
            <a:r>
              <a:rPr b="1" lang="en">
                <a:solidFill>
                  <a:schemeClr val="dk1"/>
                </a:solidFill>
              </a:rPr>
              <a:t>50</a:t>
            </a:r>
            <a:r>
              <a:rPr lang="en">
                <a:solidFill>
                  <a:schemeClr val="dk1"/>
                </a:solidFill>
              </a:rPr>
              <a:t> word samples</a:t>
            </a:r>
            <a:endParaRPr>
              <a:solidFill>
                <a:schemeClr val="dk1"/>
              </a:solidFill>
            </a:endParaRPr>
          </a:p>
        </p:txBody>
      </p:sp>
      <p:sp>
        <p:nvSpPr>
          <p:cNvPr id="459" name="Google Shape;459;p55"/>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Writer Identification</a:t>
            </a:r>
            <a:endParaRPr sz="3200"/>
          </a:p>
        </p:txBody>
      </p:sp>
      <p:pic>
        <p:nvPicPr>
          <p:cNvPr id="460" name="Google Shape;460;p55"/>
          <p:cNvPicPr preferRelativeResize="0"/>
          <p:nvPr/>
        </p:nvPicPr>
        <p:blipFill>
          <a:blip r:embed="rId3">
            <a:alphaModFix/>
          </a:blip>
          <a:stretch>
            <a:fillRect/>
          </a:stretch>
        </p:blipFill>
        <p:spPr>
          <a:xfrm>
            <a:off x="4688125" y="1222724"/>
            <a:ext cx="4344599" cy="3352925"/>
          </a:xfrm>
          <a:prstGeom prst="rect">
            <a:avLst/>
          </a:prstGeom>
          <a:noFill/>
          <a:ln>
            <a:noFill/>
          </a:ln>
        </p:spPr>
      </p:pic>
      <p:sp>
        <p:nvSpPr>
          <p:cNvPr id="461" name="Google Shape;461;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6"/>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BRUSH dataset</a:t>
            </a:r>
            <a:endParaRPr sz="3200"/>
          </a:p>
        </p:txBody>
      </p:sp>
      <p:sp>
        <p:nvSpPr>
          <p:cNvPr id="467" name="Google Shape;467;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8" name="Google Shape;468;p56"/>
          <p:cNvSpPr txBox="1"/>
          <p:nvPr>
            <p:ph idx="1" type="body"/>
          </p:nvPr>
        </p:nvSpPr>
        <p:spPr>
          <a:xfrm>
            <a:off x="343675" y="1314500"/>
            <a:ext cx="4838400" cy="3314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chemeClr val="dk1"/>
                </a:solidFill>
              </a:rPr>
              <a:t>BRUSH</a:t>
            </a:r>
            <a:r>
              <a:rPr lang="en">
                <a:solidFill>
                  <a:schemeClr val="dk1"/>
                </a:solidFill>
              </a:rPr>
              <a:t> dataset contains handwriting of:</a:t>
            </a:r>
            <a:endParaRPr>
              <a:solidFill>
                <a:schemeClr val="dk1"/>
              </a:solidFill>
            </a:endParaRPr>
          </a:p>
          <a:p>
            <a:pPr indent="-342900" lvl="0" marL="457200" rtl="0" algn="l">
              <a:lnSpc>
                <a:spcPct val="150000"/>
              </a:lnSpc>
              <a:spcBef>
                <a:spcPts val="1600"/>
              </a:spcBef>
              <a:spcAft>
                <a:spcPts val="0"/>
              </a:spcAft>
              <a:buSzPts val="1800"/>
              <a:buChar char="-"/>
            </a:pPr>
            <a:r>
              <a:rPr lang="en"/>
              <a:t>170 writers, 86 </a:t>
            </a:r>
            <a:r>
              <a:rPr lang="en">
                <a:solidFill>
                  <a:schemeClr val="dk1"/>
                </a:solidFill>
              </a:rPr>
              <a:t>Latin alphabet characters</a:t>
            </a:r>
            <a:endParaRPr/>
          </a:p>
          <a:p>
            <a:pPr indent="-342900" lvl="0" marL="457200" rtl="0" algn="l">
              <a:lnSpc>
                <a:spcPct val="150000"/>
              </a:lnSpc>
              <a:spcBef>
                <a:spcPts val="0"/>
              </a:spcBef>
              <a:spcAft>
                <a:spcPts val="0"/>
              </a:spcAft>
              <a:buSzPts val="1800"/>
              <a:buChar char="-"/>
            </a:pPr>
            <a:r>
              <a:rPr lang="en"/>
              <a:t>488 common words written by all writers</a:t>
            </a:r>
            <a:endParaRPr/>
          </a:p>
          <a:p>
            <a:pPr indent="-317500" lvl="1" marL="914400" rtl="0" algn="l">
              <a:lnSpc>
                <a:spcPct val="150000"/>
              </a:lnSpc>
              <a:spcBef>
                <a:spcPts val="0"/>
              </a:spcBef>
              <a:spcAft>
                <a:spcPts val="0"/>
              </a:spcAft>
              <a:buSzPts val="1400"/>
              <a:buChar char="-"/>
            </a:pPr>
            <a:r>
              <a:rPr lang="en"/>
              <a:t>99.5% coverage of two-character letter space</a:t>
            </a:r>
            <a:endParaRPr/>
          </a:p>
          <a:p>
            <a:pPr indent="-342900" lvl="0" marL="457200" rtl="0" algn="l">
              <a:lnSpc>
                <a:spcPct val="150000"/>
              </a:lnSpc>
              <a:spcBef>
                <a:spcPts val="0"/>
              </a:spcBef>
              <a:spcAft>
                <a:spcPts val="0"/>
              </a:spcAft>
              <a:buSzPts val="1800"/>
              <a:buChar char="-"/>
            </a:pPr>
            <a:r>
              <a:rPr lang="en"/>
              <a:t>+ 3668 rarer words written across writers</a:t>
            </a:r>
            <a:endParaRPr/>
          </a:p>
          <a:p>
            <a:pPr indent="-317500" lvl="1" marL="914400" rtl="0" algn="l">
              <a:lnSpc>
                <a:spcPct val="150000"/>
              </a:lnSpc>
              <a:spcBef>
                <a:spcPts val="0"/>
              </a:spcBef>
              <a:spcAft>
                <a:spcPts val="0"/>
              </a:spcAft>
              <a:buSzPts val="1400"/>
              <a:buChar char="-"/>
            </a:pPr>
            <a:r>
              <a:rPr lang="en"/>
              <a:t>99.9% coverage in total</a:t>
            </a:r>
            <a:endParaRPr/>
          </a:p>
          <a:p>
            <a:pPr indent="0" lvl="0" marL="0" rtl="0" algn="l">
              <a:lnSpc>
                <a:spcPct val="150000"/>
              </a:lnSpc>
              <a:spcBef>
                <a:spcPts val="1600"/>
              </a:spcBef>
              <a:spcAft>
                <a:spcPts val="1600"/>
              </a:spcAft>
              <a:buNone/>
            </a:pPr>
            <a:r>
              <a:t/>
            </a:r>
            <a:endParaRPr/>
          </a:p>
        </p:txBody>
      </p:sp>
      <p:pic>
        <p:nvPicPr>
          <p:cNvPr id="469" name="Google Shape;469;p56"/>
          <p:cNvPicPr preferRelativeResize="0"/>
          <p:nvPr/>
        </p:nvPicPr>
        <p:blipFill>
          <a:blip r:embed="rId3">
            <a:alphaModFix/>
          </a:blip>
          <a:stretch>
            <a:fillRect/>
          </a:stretch>
        </p:blipFill>
        <p:spPr>
          <a:xfrm>
            <a:off x="5447775" y="1171038"/>
            <a:ext cx="3416501" cy="28014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7"/>
          <p:cNvSpPr txBox="1"/>
          <p:nvPr>
            <p:ph type="title"/>
          </p:nvPr>
        </p:nvSpPr>
        <p:spPr>
          <a:xfrm>
            <a:off x="343675" y="234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BRUSH dataset</a:t>
            </a:r>
            <a:endParaRPr sz="3200"/>
          </a:p>
        </p:txBody>
      </p:sp>
      <p:sp>
        <p:nvSpPr>
          <p:cNvPr id="475" name="Google Shape;475;p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6" name="Google Shape;476;p57"/>
          <p:cNvSpPr txBox="1"/>
          <p:nvPr>
            <p:ph idx="1" type="body"/>
          </p:nvPr>
        </p:nvSpPr>
        <p:spPr>
          <a:xfrm>
            <a:off x="343675" y="1314500"/>
            <a:ext cx="4838400" cy="3314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chemeClr val="dk1"/>
                </a:solidFill>
              </a:rPr>
              <a:t>BRUSH</a:t>
            </a:r>
            <a:r>
              <a:rPr lang="en">
                <a:solidFill>
                  <a:schemeClr val="dk1"/>
                </a:solidFill>
              </a:rPr>
              <a:t> dataset contains handwriting of:</a:t>
            </a:r>
            <a:endParaRPr>
              <a:solidFill>
                <a:schemeClr val="dk1"/>
              </a:solidFill>
            </a:endParaRPr>
          </a:p>
          <a:p>
            <a:pPr indent="-342900" lvl="0" marL="457200" rtl="0" algn="l">
              <a:lnSpc>
                <a:spcPct val="150000"/>
              </a:lnSpc>
              <a:spcBef>
                <a:spcPts val="1600"/>
              </a:spcBef>
              <a:spcAft>
                <a:spcPts val="0"/>
              </a:spcAft>
              <a:buSzPts val="1800"/>
              <a:buChar char="-"/>
            </a:pPr>
            <a:r>
              <a:rPr lang="en"/>
              <a:t>170 writers, 86 </a:t>
            </a:r>
            <a:r>
              <a:rPr lang="en">
                <a:solidFill>
                  <a:schemeClr val="dk1"/>
                </a:solidFill>
              </a:rPr>
              <a:t>Latin alphabet characters</a:t>
            </a:r>
            <a:endParaRPr/>
          </a:p>
          <a:p>
            <a:pPr indent="-342900" lvl="0" marL="457200" rtl="0" algn="l">
              <a:lnSpc>
                <a:spcPct val="150000"/>
              </a:lnSpc>
              <a:spcBef>
                <a:spcPts val="0"/>
              </a:spcBef>
              <a:spcAft>
                <a:spcPts val="0"/>
              </a:spcAft>
              <a:buSzPts val="1800"/>
              <a:buChar char="-"/>
            </a:pPr>
            <a:r>
              <a:rPr lang="en"/>
              <a:t>488 common words written by all writers</a:t>
            </a:r>
            <a:endParaRPr/>
          </a:p>
          <a:p>
            <a:pPr indent="-317500" lvl="1" marL="914400" rtl="0" algn="l">
              <a:lnSpc>
                <a:spcPct val="150000"/>
              </a:lnSpc>
              <a:spcBef>
                <a:spcPts val="0"/>
              </a:spcBef>
              <a:spcAft>
                <a:spcPts val="0"/>
              </a:spcAft>
              <a:buSzPts val="1400"/>
              <a:buChar char="-"/>
            </a:pPr>
            <a:r>
              <a:rPr lang="en"/>
              <a:t>99.5% coverage of two-character letter space</a:t>
            </a:r>
            <a:endParaRPr/>
          </a:p>
          <a:p>
            <a:pPr indent="-342900" lvl="0" marL="457200" rtl="0" algn="l">
              <a:lnSpc>
                <a:spcPct val="150000"/>
              </a:lnSpc>
              <a:spcBef>
                <a:spcPts val="0"/>
              </a:spcBef>
              <a:spcAft>
                <a:spcPts val="0"/>
              </a:spcAft>
              <a:buSzPts val="1800"/>
              <a:buChar char="-"/>
            </a:pPr>
            <a:r>
              <a:rPr lang="en"/>
              <a:t>+ 3668 rarer words written across writers</a:t>
            </a:r>
            <a:endParaRPr/>
          </a:p>
          <a:p>
            <a:pPr indent="-317500" lvl="1" marL="914400" rtl="0" algn="l">
              <a:lnSpc>
                <a:spcPct val="150000"/>
              </a:lnSpc>
              <a:spcBef>
                <a:spcPts val="0"/>
              </a:spcBef>
              <a:spcAft>
                <a:spcPts val="0"/>
              </a:spcAft>
              <a:buSzPts val="1400"/>
              <a:buChar char="-"/>
            </a:pPr>
            <a:r>
              <a:rPr lang="en"/>
              <a:t>99.9% coverage in total</a:t>
            </a:r>
            <a:endParaRPr/>
          </a:p>
          <a:p>
            <a:pPr indent="0" lvl="0" marL="0" rtl="0" algn="l">
              <a:lnSpc>
                <a:spcPct val="150000"/>
              </a:lnSpc>
              <a:spcBef>
                <a:spcPts val="1600"/>
              </a:spcBef>
              <a:spcAft>
                <a:spcPts val="1600"/>
              </a:spcAft>
              <a:buNone/>
            </a:pPr>
            <a:r>
              <a:rPr lang="en"/>
              <a:t>Common word samples &amp; character-level labels are not present in IAM dataset [4].</a:t>
            </a:r>
            <a:endParaRPr/>
          </a:p>
        </p:txBody>
      </p:sp>
      <p:pic>
        <p:nvPicPr>
          <p:cNvPr id="477" name="Google Shape;477;p57"/>
          <p:cNvPicPr preferRelativeResize="0"/>
          <p:nvPr/>
        </p:nvPicPr>
        <p:blipFill>
          <a:blip r:embed="rId3">
            <a:alphaModFix/>
          </a:blip>
          <a:stretch>
            <a:fillRect/>
          </a:stretch>
        </p:blipFill>
        <p:spPr>
          <a:xfrm>
            <a:off x="5447775" y="1171038"/>
            <a:ext cx="3416501" cy="2801425"/>
          </a:xfrm>
          <a:prstGeom prst="rect">
            <a:avLst/>
          </a:prstGeom>
          <a:noFill/>
          <a:ln>
            <a:noFill/>
          </a:ln>
        </p:spPr>
      </p:pic>
      <p:sp>
        <p:nvSpPr>
          <p:cNvPr id="478" name="Google Shape;478;p57"/>
          <p:cNvSpPr txBox="1"/>
          <p:nvPr>
            <p:ph idx="1" type="body"/>
          </p:nvPr>
        </p:nvSpPr>
        <p:spPr>
          <a:xfrm>
            <a:off x="1201375" y="4614475"/>
            <a:ext cx="6805200" cy="4911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br>
              <a:rPr lang="en" sz="1000">
                <a:solidFill>
                  <a:srgbClr val="B7B7B7"/>
                </a:solidFill>
              </a:rPr>
            </a:br>
            <a:r>
              <a:rPr lang="en" sz="1000">
                <a:solidFill>
                  <a:srgbClr val="B7B7B7"/>
                </a:solidFill>
              </a:rPr>
              <a:t>[4] Marti, U.V., Bunke, H.: The iam-database: an english sentence database for offline handwriting recognition. IJDAR (2002).</a:t>
            </a:r>
            <a:endParaRPr sz="1900">
              <a:solidFill>
                <a:srgbClr val="B7B7B7"/>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8"/>
          <p:cNvSpPr txBox="1"/>
          <p:nvPr>
            <p:ph idx="1" type="body"/>
          </p:nvPr>
        </p:nvSpPr>
        <p:spPr>
          <a:xfrm>
            <a:off x="311700" y="1152475"/>
            <a:ext cx="8520600" cy="351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Contributions:</a:t>
            </a:r>
            <a:endParaRPr b="1" u="sng"/>
          </a:p>
          <a:p>
            <a:pPr indent="-342900" lvl="0" marL="457200" rtl="0" algn="l">
              <a:spcBef>
                <a:spcPts val="1600"/>
              </a:spcBef>
              <a:spcAft>
                <a:spcPts val="0"/>
              </a:spcAft>
              <a:buSzPts val="1800"/>
              <a:buChar char="-"/>
            </a:pPr>
            <a:r>
              <a:rPr lang="en"/>
              <a:t>DSDs decouple character style from writer style.</a:t>
            </a:r>
            <a:endParaRPr/>
          </a:p>
          <a:p>
            <a:pPr indent="-342900" lvl="0" marL="457200" rtl="0" algn="l">
              <a:spcBef>
                <a:spcPts val="0"/>
              </a:spcBef>
              <a:spcAft>
                <a:spcPts val="0"/>
              </a:spcAft>
              <a:buSzPts val="1800"/>
              <a:buChar char="-"/>
            </a:pPr>
            <a:r>
              <a:rPr lang="en"/>
              <a:t>Allow flexible handwriting generation.</a:t>
            </a:r>
            <a:endParaRPr/>
          </a:p>
          <a:p>
            <a:pPr indent="-342900" lvl="0" marL="457200" rtl="0" algn="l">
              <a:spcBef>
                <a:spcPts val="0"/>
              </a:spcBef>
              <a:spcAft>
                <a:spcPts val="0"/>
              </a:spcAft>
              <a:buSzPts val="1800"/>
              <a:buChar char="-"/>
            </a:pPr>
            <a:r>
              <a:rPr lang="en"/>
              <a:t>BRUSH: new dataset for online handwriting.</a:t>
            </a:r>
            <a:endParaRPr/>
          </a:p>
          <a:p>
            <a:pPr indent="0" lvl="0" marL="0" rtl="0" algn="l">
              <a:spcBef>
                <a:spcPts val="1600"/>
              </a:spcBef>
              <a:spcAft>
                <a:spcPts val="1600"/>
              </a:spcAft>
              <a:buNone/>
            </a:pPr>
            <a:r>
              <a:t/>
            </a:r>
            <a:endParaRPr>
              <a:solidFill>
                <a:schemeClr val="dk1"/>
              </a:solidFill>
            </a:endParaRPr>
          </a:p>
        </p:txBody>
      </p:sp>
      <p:sp>
        <p:nvSpPr>
          <p:cNvPr id="484" name="Google Shape;484;p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85" name="Google Shape;485;p58"/>
          <p:cNvPicPr preferRelativeResize="0"/>
          <p:nvPr/>
        </p:nvPicPr>
        <p:blipFill>
          <a:blip r:embed="rId3">
            <a:alphaModFix/>
          </a:blip>
          <a:stretch>
            <a:fillRect/>
          </a:stretch>
        </p:blipFill>
        <p:spPr>
          <a:xfrm>
            <a:off x="6787087" y="184114"/>
            <a:ext cx="2030122" cy="892651"/>
          </a:xfrm>
          <a:prstGeom prst="rect">
            <a:avLst/>
          </a:prstGeom>
          <a:noFill/>
          <a:ln>
            <a:noFill/>
          </a:ln>
        </p:spPr>
      </p:pic>
      <p:sp>
        <p:nvSpPr>
          <p:cNvPr id="486" name="Google Shape;486;p58"/>
          <p:cNvSpPr txBox="1"/>
          <p:nvPr/>
        </p:nvSpPr>
        <p:spPr>
          <a:xfrm>
            <a:off x="152400" y="259241"/>
            <a:ext cx="6488100" cy="78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Generating Handwriting via Decoupled Style Descriptors</a:t>
            </a:r>
            <a:br>
              <a:rPr lang="en" sz="2700">
                <a:solidFill>
                  <a:schemeClr val="dk1"/>
                </a:solidFill>
                <a:latin typeface="Calibri"/>
                <a:ea typeface="Calibri"/>
                <a:cs typeface="Calibri"/>
                <a:sym typeface="Calibri"/>
              </a:rPr>
            </a:br>
            <a:r>
              <a:rPr lang="en" sz="1700">
                <a:solidFill>
                  <a:schemeClr val="dk1"/>
                </a:solidFill>
                <a:latin typeface="Calibri"/>
                <a:ea typeface="Calibri"/>
                <a:cs typeface="Calibri"/>
                <a:sym typeface="Calibri"/>
              </a:rPr>
              <a:t>Atsunobu Kotani, Stefanie Tellex, James Tompkin</a:t>
            </a:r>
            <a:br>
              <a:rPr lang="en" sz="1700">
                <a:solidFill>
                  <a:schemeClr val="dk1"/>
                </a:solidFill>
                <a:latin typeface="Calibri"/>
                <a:ea typeface="Calibri"/>
                <a:cs typeface="Calibri"/>
                <a:sym typeface="Calibri"/>
              </a:rPr>
            </a:br>
            <a:endParaRPr/>
          </a:p>
        </p:txBody>
      </p:sp>
      <p:pic>
        <p:nvPicPr>
          <p:cNvPr id="487" name="Google Shape;487;p58"/>
          <p:cNvPicPr preferRelativeResize="0"/>
          <p:nvPr/>
        </p:nvPicPr>
        <p:blipFill>
          <a:blip r:embed="rId4">
            <a:alphaModFix/>
          </a:blip>
          <a:stretch>
            <a:fillRect/>
          </a:stretch>
        </p:blipFill>
        <p:spPr>
          <a:xfrm>
            <a:off x="5941656" y="1502125"/>
            <a:ext cx="2647842" cy="2380246"/>
          </a:xfrm>
          <a:prstGeom prst="rect">
            <a:avLst/>
          </a:prstGeom>
          <a:noFill/>
          <a:ln>
            <a:noFill/>
          </a:ln>
        </p:spPr>
      </p:pic>
      <p:sp>
        <p:nvSpPr>
          <p:cNvPr id="488" name="Google Shape;488;p58"/>
          <p:cNvSpPr txBox="1"/>
          <p:nvPr>
            <p:ph idx="4294967295" type="subTitle"/>
          </p:nvPr>
        </p:nvSpPr>
        <p:spPr>
          <a:xfrm>
            <a:off x="5105100" y="4019132"/>
            <a:ext cx="4320900" cy="977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900">
                <a:solidFill>
                  <a:srgbClr val="000000"/>
                </a:solidFill>
              </a:rPr>
              <a:t>Code &amp; dataset available at</a:t>
            </a:r>
            <a:endParaRPr sz="700">
              <a:solidFill>
                <a:srgbClr val="000000"/>
              </a:solidFill>
            </a:endParaRPr>
          </a:p>
        </p:txBody>
      </p:sp>
      <p:sp>
        <p:nvSpPr>
          <p:cNvPr id="489" name="Google Shape;489;p58"/>
          <p:cNvSpPr txBox="1"/>
          <p:nvPr>
            <p:ph idx="4294967295" type="subTitle"/>
          </p:nvPr>
        </p:nvSpPr>
        <p:spPr>
          <a:xfrm>
            <a:off x="5289337" y="4307729"/>
            <a:ext cx="3952500" cy="977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300" u="sng">
                <a:solidFill>
                  <a:schemeClr val="hlink"/>
                </a:solidFill>
                <a:hlinkClick r:id="rId5"/>
              </a:rPr>
              <a:t>http://dsd.cs.brown.edu</a:t>
            </a:r>
            <a:endParaRPr sz="1100">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59"/>
          <p:cNvSpPr txBox="1"/>
          <p:nvPr>
            <p:ph idx="1" type="body"/>
          </p:nvPr>
        </p:nvSpPr>
        <p:spPr>
          <a:xfrm>
            <a:off x="311700" y="1152475"/>
            <a:ext cx="8520600" cy="351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Contributions:</a:t>
            </a:r>
            <a:endParaRPr b="1" u="sng"/>
          </a:p>
          <a:p>
            <a:pPr indent="-342900" lvl="0" marL="457200" rtl="0" algn="l">
              <a:spcBef>
                <a:spcPts val="1600"/>
              </a:spcBef>
              <a:spcAft>
                <a:spcPts val="0"/>
              </a:spcAft>
              <a:buSzPts val="1800"/>
              <a:buChar char="-"/>
            </a:pPr>
            <a:r>
              <a:rPr lang="en"/>
              <a:t>DSDs decouple character style from writer style.</a:t>
            </a:r>
            <a:endParaRPr/>
          </a:p>
          <a:p>
            <a:pPr indent="-342900" lvl="0" marL="457200" rtl="0" algn="l">
              <a:spcBef>
                <a:spcPts val="0"/>
              </a:spcBef>
              <a:spcAft>
                <a:spcPts val="0"/>
              </a:spcAft>
              <a:buSzPts val="1800"/>
              <a:buChar char="-"/>
            </a:pPr>
            <a:r>
              <a:rPr lang="en"/>
              <a:t>Allow flexible handwriting generation.</a:t>
            </a:r>
            <a:endParaRPr/>
          </a:p>
          <a:p>
            <a:pPr indent="-342900" lvl="0" marL="457200" rtl="0" algn="l">
              <a:spcBef>
                <a:spcPts val="0"/>
              </a:spcBef>
              <a:spcAft>
                <a:spcPts val="0"/>
              </a:spcAft>
              <a:buSzPts val="1800"/>
              <a:buChar char="-"/>
            </a:pPr>
            <a:r>
              <a:rPr lang="en"/>
              <a:t>BRUSH: new dataset for online handwriting.</a:t>
            </a:r>
            <a:endParaRPr/>
          </a:p>
          <a:p>
            <a:pPr indent="0" lvl="0" marL="0" rtl="0" algn="l">
              <a:spcBef>
                <a:spcPts val="1600"/>
              </a:spcBef>
              <a:spcAft>
                <a:spcPts val="0"/>
              </a:spcAft>
              <a:buNone/>
            </a:pPr>
            <a:r>
              <a:rPr b="1" lang="en" u="sng">
                <a:solidFill>
                  <a:schemeClr val="dk1"/>
                </a:solidFill>
              </a:rPr>
              <a:t>Potential </a:t>
            </a:r>
            <a:r>
              <a:rPr b="1" lang="en" u="sng">
                <a:solidFill>
                  <a:schemeClr val="dk1"/>
                </a:solidFill>
              </a:rPr>
              <a:t>Extension:</a:t>
            </a:r>
            <a:endParaRPr b="1" u="sng">
              <a:solidFill>
                <a:schemeClr val="dk1"/>
              </a:solidFill>
            </a:endParaRPr>
          </a:p>
          <a:p>
            <a:pPr indent="-342900" lvl="0" marL="457200" rtl="0" algn="l">
              <a:spcBef>
                <a:spcPts val="1600"/>
              </a:spcBef>
              <a:spcAft>
                <a:spcPts val="0"/>
              </a:spcAft>
              <a:buClr>
                <a:schemeClr val="dk1"/>
              </a:buClr>
              <a:buSzPts val="1800"/>
              <a:buChar char="-"/>
            </a:pPr>
            <a:r>
              <a:rPr lang="en">
                <a:solidFill>
                  <a:schemeClr val="dk1"/>
                </a:solidFill>
              </a:rPr>
              <a:t>Explicit decoupling may work better than </a:t>
            </a:r>
            <a:br>
              <a:rPr lang="en">
                <a:solidFill>
                  <a:schemeClr val="dk1"/>
                </a:solidFill>
              </a:rPr>
            </a:br>
            <a:r>
              <a:rPr lang="en">
                <a:solidFill>
                  <a:schemeClr val="dk1"/>
                </a:solidFill>
              </a:rPr>
              <a:t>implicit decoupling / disentanglement.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DSDs could be applied to other sequential data </a:t>
            </a:r>
            <a:br>
              <a:rPr lang="en">
                <a:solidFill>
                  <a:schemeClr val="dk1"/>
                </a:solidFill>
              </a:rPr>
            </a:br>
            <a:r>
              <a:rPr lang="en">
                <a:solidFill>
                  <a:schemeClr val="dk1"/>
                </a:solidFill>
              </a:rPr>
              <a:t>(e.g. speech, motion capture data)</a:t>
            </a:r>
            <a:endParaRPr>
              <a:solidFill>
                <a:schemeClr val="dk1"/>
              </a:solidFill>
            </a:endParaRPr>
          </a:p>
        </p:txBody>
      </p:sp>
      <p:sp>
        <p:nvSpPr>
          <p:cNvPr id="495" name="Google Shape;495;p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96" name="Google Shape;496;p59"/>
          <p:cNvPicPr preferRelativeResize="0"/>
          <p:nvPr/>
        </p:nvPicPr>
        <p:blipFill>
          <a:blip r:embed="rId3">
            <a:alphaModFix/>
          </a:blip>
          <a:stretch>
            <a:fillRect/>
          </a:stretch>
        </p:blipFill>
        <p:spPr>
          <a:xfrm>
            <a:off x="6787087" y="184114"/>
            <a:ext cx="2030122" cy="892651"/>
          </a:xfrm>
          <a:prstGeom prst="rect">
            <a:avLst/>
          </a:prstGeom>
          <a:noFill/>
          <a:ln>
            <a:noFill/>
          </a:ln>
        </p:spPr>
      </p:pic>
      <p:sp>
        <p:nvSpPr>
          <p:cNvPr id="497" name="Google Shape;497;p59"/>
          <p:cNvSpPr txBox="1"/>
          <p:nvPr/>
        </p:nvSpPr>
        <p:spPr>
          <a:xfrm>
            <a:off x="152400" y="259241"/>
            <a:ext cx="6488100" cy="78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Calibri"/>
                <a:ea typeface="Calibri"/>
                <a:cs typeface="Calibri"/>
                <a:sym typeface="Calibri"/>
              </a:rPr>
              <a:t>Generating Handwriting via Decoupled Style Descriptors</a:t>
            </a:r>
            <a:br>
              <a:rPr lang="en" sz="2700">
                <a:solidFill>
                  <a:schemeClr val="dk1"/>
                </a:solidFill>
                <a:latin typeface="Calibri"/>
                <a:ea typeface="Calibri"/>
                <a:cs typeface="Calibri"/>
                <a:sym typeface="Calibri"/>
              </a:rPr>
            </a:br>
            <a:r>
              <a:rPr lang="en" sz="1700">
                <a:solidFill>
                  <a:schemeClr val="dk1"/>
                </a:solidFill>
                <a:latin typeface="Calibri"/>
                <a:ea typeface="Calibri"/>
                <a:cs typeface="Calibri"/>
                <a:sym typeface="Calibri"/>
              </a:rPr>
              <a:t>Atsunobu Kotani, Stefanie Tellex, James Tompkin</a:t>
            </a:r>
            <a:br>
              <a:rPr lang="en" sz="1700">
                <a:solidFill>
                  <a:schemeClr val="dk1"/>
                </a:solidFill>
                <a:latin typeface="Calibri"/>
                <a:ea typeface="Calibri"/>
                <a:cs typeface="Calibri"/>
                <a:sym typeface="Calibri"/>
              </a:rPr>
            </a:br>
            <a:endParaRPr/>
          </a:p>
        </p:txBody>
      </p:sp>
      <p:pic>
        <p:nvPicPr>
          <p:cNvPr id="498" name="Google Shape;498;p59"/>
          <p:cNvPicPr preferRelativeResize="0"/>
          <p:nvPr/>
        </p:nvPicPr>
        <p:blipFill>
          <a:blip r:embed="rId4">
            <a:alphaModFix/>
          </a:blip>
          <a:stretch>
            <a:fillRect/>
          </a:stretch>
        </p:blipFill>
        <p:spPr>
          <a:xfrm>
            <a:off x="5941656" y="1502125"/>
            <a:ext cx="2647842" cy="2380246"/>
          </a:xfrm>
          <a:prstGeom prst="rect">
            <a:avLst/>
          </a:prstGeom>
          <a:noFill/>
          <a:ln>
            <a:noFill/>
          </a:ln>
        </p:spPr>
      </p:pic>
      <p:sp>
        <p:nvSpPr>
          <p:cNvPr id="499" name="Google Shape;499;p59"/>
          <p:cNvSpPr txBox="1"/>
          <p:nvPr>
            <p:ph idx="4294967295" type="subTitle"/>
          </p:nvPr>
        </p:nvSpPr>
        <p:spPr>
          <a:xfrm>
            <a:off x="5105100" y="4019132"/>
            <a:ext cx="4320900" cy="977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900">
                <a:solidFill>
                  <a:srgbClr val="000000"/>
                </a:solidFill>
              </a:rPr>
              <a:t>Code &amp; dataset available at</a:t>
            </a:r>
            <a:endParaRPr sz="700">
              <a:solidFill>
                <a:srgbClr val="000000"/>
              </a:solidFill>
            </a:endParaRPr>
          </a:p>
        </p:txBody>
      </p:sp>
      <p:sp>
        <p:nvSpPr>
          <p:cNvPr id="500" name="Google Shape;500;p59"/>
          <p:cNvSpPr txBox="1"/>
          <p:nvPr>
            <p:ph idx="4294967295" type="subTitle"/>
          </p:nvPr>
        </p:nvSpPr>
        <p:spPr>
          <a:xfrm>
            <a:off x="5289337" y="4307729"/>
            <a:ext cx="3952500" cy="977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2300" u="sng">
                <a:solidFill>
                  <a:schemeClr val="hlink"/>
                </a:solidFill>
                <a:hlinkClick r:id="rId5"/>
              </a:rPr>
              <a:t>http://dsd.cs.brown.edu</a:t>
            </a:r>
            <a:endParaRPr sz="11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i="1" lang="en" sz="1600">
                <a:solidFill>
                  <a:srgbClr val="595959"/>
                </a:solidFill>
                <a:latin typeface="Calibri"/>
                <a:ea typeface="Calibri"/>
                <a:cs typeface="Calibri"/>
                <a:sym typeface="Calibri"/>
              </a:rPr>
              <a:t>‹#›</a:t>
            </a:fld>
            <a:endParaRPr i="1" sz="1600">
              <a:solidFill>
                <a:srgbClr val="595959"/>
              </a:solidFill>
              <a:latin typeface="Calibri"/>
              <a:ea typeface="Calibri"/>
              <a:cs typeface="Calibri"/>
              <a:sym typeface="Calibri"/>
            </a:endParaRPr>
          </a:p>
        </p:txBody>
      </p:sp>
      <p:pic>
        <p:nvPicPr>
          <p:cNvPr id="88" name="Google Shape;88;p17"/>
          <p:cNvPicPr preferRelativeResize="0"/>
          <p:nvPr/>
        </p:nvPicPr>
        <p:blipFill>
          <a:blip r:embed="rId3">
            <a:alphaModFix/>
          </a:blip>
          <a:stretch>
            <a:fillRect/>
          </a:stretch>
        </p:blipFill>
        <p:spPr>
          <a:xfrm>
            <a:off x="3091554" y="421160"/>
            <a:ext cx="2960904" cy="1973933"/>
          </a:xfrm>
          <a:prstGeom prst="rect">
            <a:avLst/>
          </a:prstGeom>
          <a:noFill/>
          <a:ln>
            <a:noFill/>
          </a:ln>
        </p:spPr>
      </p:pic>
      <p:pic>
        <p:nvPicPr>
          <p:cNvPr id="89" name="Google Shape;89;p17"/>
          <p:cNvPicPr preferRelativeResize="0"/>
          <p:nvPr/>
        </p:nvPicPr>
        <p:blipFill rotWithShape="1">
          <a:blip r:embed="rId4">
            <a:alphaModFix/>
          </a:blip>
          <a:srcRect b="5587" l="0" r="0" t="5587"/>
          <a:stretch/>
        </p:blipFill>
        <p:spPr>
          <a:xfrm>
            <a:off x="130638" y="421150"/>
            <a:ext cx="2960904" cy="1973950"/>
          </a:xfrm>
          <a:prstGeom prst="rect">
            <a:avLst/>
          </a:prstGeom>
          <a:noFill/>
          <a:ln>
            <a:noFill/>
          </a:ln>
        </p:spPr>
      </p:pic>
      <p:pic>
        <p:nvPicPr>
          <p:cNvPr id="90" name="Google Shape;90;p17"/>
          <p:cNvPicPr preferRelativeResize="0"/>
          <p:nvPr/>
        </p:nvPicPr>
        <p:blipFill rotWithShape="1">
          <a:blip r:embed="rId5">
            <a:alphaModFix/>
          </a:blip>
          <a:srcRect b="3227" l="3375" r="3366" t="3227"/>
          <a:stretch/>
        </p:blipFill>
        <p:spPr>
          <a:xfrm>
            <a:off x="6052459" y="421150"/>
            <a:ext cx="2960904" cy="1973950"/>
          </a:xfrm>
          <a:prstGeom prst="rect">
            <a:avLst/>
          </a:prstGeom>
          <a:noFill/>
          <a:ln>
            <a:noFill/>
          </a:ln>
        </p:spPr>
      </p:pic>
      <p:pic>
        <p:nvPicPr>
          <p:cNvPr id="91" name="Google Shape;91;p17"/>
          <p:cNvPicPr preferRelativeResize="0"/>
          <p:nvPr/>
        </p:nvPicPr>
        <p:blipFill rotWithShape="1">
          <a:blip r:embed="rId6">
            <a:alphaModFix/>
          </a:blip>
          <a:srcRect b="0" l="0" r="75367" t="51630"/>
          <a:stretch/>
        </p:blipFill>
        <p:spPr>
          <a:xfrm>
            <a:off x="730737" y="3367094"/>
            <a:ext cx="2089829" cy="1178501"/>
          </a:xfrm>
          <a:prstGeom prst="rect">
            <a:avLst/>
          </a:prstGeom>
          <a:noFill/>
          <a:ln>
            <a:noFill/>
          </a:ln>
        </p:spPr>
      </p:pic>
      <p:sp>
        <p:nvSpPr>
          <p:cNvPr id="92" name="Google Shape;92;p17"/>
          <p:cNvSpPr/>
          <p:nvPr/>
        </p:nvSpPr>
        <p:spPr>
          <a:xfrm>
            <a:off x="730725" y="3367100"/>
            <a:ext cx="81780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7"/>
          <p:cNvPicPr preferRelativeResize="0"/>
          <p:nvPr/>
        </p:nvPicPr>
        <p:blipFill rotWithShape="1">
          <a:blip r:embed="rId6">
            <a:alphaModFix/>
          </a:blip>
          <a:srcRect b="76493" l="0" r="76559" t="0"/>
          <a:stretch/>
        </p:blipFill>
        <p:spPr>
          <a:xfrm>
            <a:off x="662162" y="3327235"/>
            <a:ext cx="1988629" cy="572700"/>
          </a:xfrm>
          <a:prstGeom prst="rect">
            <a:avLst/>
          </a:prstGeom>
          <a:noFill/>
          <a:ln>
            <a:noFill/>
          </a:ln>
        </p:spPr>
      </p:pic>
      <p:sp>
        <p:nvSpPr>
          <p:cNvPr id="94" name="Google Shape;94;p17"/>
          <p:cNvSpPr/>
          <p:nvPr/>
        </p:nvSpPr>
        <p:spPr>
          <a:xfrm>
            <a:off x="1567300" y="3563550"/>
            <a:ext cx="528300" cy="239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a:off x="1535300" y="4149575"/>
            <a:ext cx="934200" cy="239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a:off x="662150" y="4047025"/>
            <a:ext cx="406800" cy="412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 name="Google Shape;97;p17"/>
          <p:cNvPicPr preferRelativeResize="0"/>
          <p:nvPr/>
        </p:nvPicPr>
        <p:blipFill rotWithShape="1">
          <a:blip r:embed="rId7">
            <a:alphaModFix/>
          </a:blip>
          <a:srcRect b="0" l="7369" r="20801" t="54873"/>
          <a:stretch/>
        </p:blipFill>
        <p:spPr>
          <a:xfrm>
            <a:off x="2098288" y="3499328"/>
            <a:ext cx="5975725" cy="1006060"/>
          </a:xfrm>
          <a:prstGeom prst="rect">
            <a:avLst/>
          </a:prstGeom>
          <a:noFill/>
          <a:ln>
            <a:noFill/>
          </a:ln>
        </p:spPr>
      </p:pic>
      <p:pic>
        <p:nvPicPr>
          <p:cNvPr id="98" name="Google Shape;98;p17"/>
          <p:cNvPicPr preferRelativeResize="0"/>
          <p:nvPr/>
        </p:nvPicPr>
        <p:blipFill rotWithShape="1">
          <a:blip r:embed="rId7">
            <a:alphaModFix/>
          </a:blip>
          <a:srcRect b="78562" l="6795" r="21370" t="0"/>
          <a:stretch/>
        </p:blipFill>
        <p:spPr>
          <a:xfrm>
            <a:off x="2029713" y="3407300"/>
            <a:ext cx="5975725" cy="4779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txBox="1"/>
          <p:nvPr>
            <p:ph idx="1" type="body"/>
          </p:nvPr>
        </p:nvSpPr>
        <p:spPr>
          <a:xfrm>
            <a:off x="336375" y="772999"/>
            <a:ext cx="4510200" cy="1369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Handwriting generation:</a:t>
            </a:r>
            <a:endParaRPr>
              <a:solidFill>
                <a:schemeClr val="dk1"/>
              </a:solidFill>
            </a:endParaRPr>
          </a:p>
          <a:p>
            <a:pPr indent="-342900" lvl="0" marL="457200" rtl="0" algn="l">
              <a:spcBef>
                <a:spcPts val="1600"/>
              </a:spcBef>
              <a:spcAft>
                <a:spcPts val="0"/>
              </a:spcAft>
              <a:buClr>
                <a:schemeClr val="dk1"/>
              </a:buClr>
              <a:buSzPts val="1800"/>
              <a:buChar char="-"/>
            </a:pPr>
            <a:r>
              <a:rPr lang="en">
                <a:solidFill>
                  <a:schemeClr val="dk1"/>
                </a:solidFill>
              </a:rPr>
              <a:t>Pixel representation [2]</a:t>
            </a:r>
            <a:endParaRPr>
              <a:solidFill>
                <a:schemeClr val="dk1"/>
              </a:solidFill>
            </a:endParaRPr>
          </a:p>
        </p:txBody>
      </p:sp>
      <p:pic>
        <p:nvPicPr>
          <p:cNvPr id="104" name="Google Shape;104;p18"/>
          <p:cNvPicPr preferRelativeResize="0"/>
          <p:nvPr/>
        </p:nvPicPr>
        <p:blipFill>
          <a:blip r:embed="rId3">
            <a:alphaModFix/>
          </a:blip>
          <a:stretch>
            <a:fillRect/>
          </a:stretch>
        </p:blipFill>
        <p:spPr>
          <a:xfrm>
            <a:off x="4181725" y="570112"/>
            <a:ext cx="4402451" cy="3853589"/>
          </a:xfrm>
          <a:prstGeom prst="rect">
            <a:avLst/>
          </a:prstGeom>
          <a:noFill/>
          <a:ln>
            <a:noFill/>
          </a:ln>
        </p:spPr>
      </p:pic>
      <p:sp>
        <p:nvSpPr>
          <p:cNvPr id="105" name="Google Shape;105;p18"/>
          <p:cNvSpPr/>
          <p:nvPr/>
        </p:nvSpPr>
        <p:spPr>
          <a:xfrm>
            <a:off x="6189225" y="421125"/>
            <a:ext cx="1140300" cy="410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8"/>
          <p:cNvSpPr/>
          <p:nvPr/>
        </p:nvSpPr>
        <p:spPr>
          <a:xfrm>
            <a:off x="7329525" y="570100"/>
            <a:ext cx="1320300" cy="410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txBox="1"/>
          <p:nvPr>
            <p:ph idx="1" type="body"/>
          </p:nvPr>
        </p:nvSpPr>
        <p:spPr>
          <a:xfrm>
            <a:off x="161025" y="4614475"/>
            <a:ext cx="6579900" cy="491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000">
                <a:solidFill>
                  <a:srgbClr val="999999"/>
                </a:solidFill>
              </a:rPr>
              <a:t>[1] Aksan, E., Pece, F., Hilliges, O.: DeepWriting: Making Digital Ink Editable via Deep Generative Modeling. SIGCHI (2018).</a:t>
            </a:r>
            <a:br>
              <a:rPr lang="en" sz="1000">
                <a:solidFill>
                  <a:srgbClr val="999999"/>
                </a:solidFill>
              </a:rPr>
            </a:br>
            <a:r>
              <a:rPr lang="en" sz="1000">
                <a:solidFill>
                  <a:srgbClr val="999999"/>
                </a:solidFill>
              </a:rPr>
              <a:t>[2] Haines, T.S.F., Mac Aodha, O., Brostow, G.J.: My text in your handwriting. ACM Trans. Graph. 35(3) (May 2016).</a:t>
            </a:r>
            <a:endParaRPr sz="1900">
              <a:solidFill>
                <a:srgbClr val="999999"/>
              </a:solidFill>
            </a:endParaRPr>
          </a:p>
        </p:txBody>
      </p:sp>
      <p:sp>
        <p:nvSpPr>
          <p:cNvPr id="108" name="Google Shape;108;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idx="1" type="body"/>
          </p:nvPr>
        </p:nvSpPr>
        <p:spPr>
          <a:xfrm>
            <a:off x="336375" y="772999"/>
            <a:ext cx="4510200" cy="1369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Handwriting generation:</a:t>
            </a:r>
            <a:endParaRPr>
              <a:solidFill>
                <a:schemeClr val="dk1"/>
              </a:solidFill>
            </a:endParaRPr>
          </a:p>
          <a:p>
            <a:pPr indent="-342900" lvl="0" marL="457200" rtl="0" algn="l">
              <a:spcBef>
                <a:spcPts val="1600"/>
              </a:spcBef>
              <a:spcAft>
                <a:spcPts val="0"/>
              </a:spcAft>
              <a:buClr>
                <a:schemeClr val="dk1"/>
              </a:buClr>
              <a:buSzPts val="1800"/>
              <a:buChar char="-"/>
            </a:pPr>
            <a:r>
              <a:rPr lang="en">
                <a:solidFill>
                  <a:schemeClr val="dk1"/>
                </a:solidFill>
              </a:rPr>
              <a:t>Pixel representation [2]</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Learned by neural networks [1]</a:t>
            </a:r>
            <a:endParaRPr>
              <a:solidFill>
                <a:schemeClr val="dk1"/>
              </a:solidFill>
            </a:endParaRPr>
          </a:p>
        </p:txBody>
      </p:sp>
      <p:pic>
        <p:nvPicPr>
          <p:cNvPr id="114" name="Google Shape;114;p19"/>
          <p:cNvPicPr preferRelativeResize="0"/>
          <p:nvPr/>
        </p:nvPicPr>
        <p:blipFill>
          <a:blip r:embed="rId3">
            <a:alphaModFix/>
          </a:blip>
          <a:stretch>
            <a:fillRect/>
          </a:stretch>
        </p:blipFill>
        <p:spPr>
          <a:xfrm>
            <a:off x="4181725" y="570112"/>
            <a:ext cx="4402451" cy="3853589"/>
          </a:xfrm>
          <a:prstGeom prst="rect">
            <a:avLst/>
          </a:prstGeom>
          <a:noFill/>
          <a:ln>
            <a:noFill/>
          </a:ln>
        </p:spPr>
      </p:pic>
      <p:sp>
        <p:nvSpPr>
          <p:cNvPr id="115" name="Google Shape;115;p19"/>
          <p:cNvSpPr/>
          <p:nvPr/>
        </p:nvSpPr>
        <p:spPr>
          <a:xfrm>
            <a:off x="7329525" y="570100"/>
            <a:ext cx="1320300" cy="410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9"/>
          <p:cNvSpPr txBox="1"/>
          <p:nvPr>
            <p:ph idx="1" type="body"/>
          </p:nvPr>
        </p:nvSpPr>
        <p:spPr>
          <a:xfrm>
            <a:off x="161025" y="4614475"/>
            <a:ext cx="6579900" cy="491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000">
                <a:solidFill>
                  <a:srgbClr val="999999"/>
                </a:solidFill>
              </a:rPr>
              <a:t>[1] Aksan, E., Pece, F., Hilliges, O.: DeepWriting: Making Digital Ink Editable via Deep Generative Modeling. SIGCHI (2018).</a:t>
            </a:r>
            <a:br>
              <a:rPr lang="en" sz="1000">
                <a:solidFill>
                  <a:srgbClr val="999999"/>
                </a:solidFill>
              </a:rPr>
            </a:br>
            <a:r>
              <a:rPr lang="en" sz="1000">
                <a:solidFill>
                  <a:srgbClr val="999999"/>
                </a:solidFill>
              </a:rPr>
              <a:t>[2] Haines, T.S.F., Mac Aodha, O., Brostow, G.J.: My text in your handwriting. ACM Trans. Graph. 35(3) (May 2016).</a:t>
            </a:r>
            <a:endParaRPr sz="1900">
              <a:solidFill>
                <a:srgbClr val="999999"/>
              </a:solidFill>
            </a:endParaRPr>
          </a:p>
        </p:txBody>
      </p:sp>
      <p:sp>
        <p:nvSpPr>
          <p:cNvPr id="117" name="Google Shape;117;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idx="1" type="body"/>
          </p:nvPr>
        </p:nvSpPr>
        <p:spPr>
          <a:xfrm>
            <a:off x="336375" y="772999"/>
            <a:ext cx="4510200" cy="1369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Handwriting generation:</a:t>
            </a:r>
            <a:endParaRPr>
              <a:solidFill>
                <a:schemeClr val="dk1"/>
              </a:solidFill>
            </a:endParaRPr>
          </a:p>
          <a:p>
            <a:pPr indent="-342900" lvl="0" marL="457200" rtl="0" algn="l">
              <a:spcBef>
                <a:spcPts val="1600"/>
              </a:spcBef>
              <a:spcAft>
                <a:spcPts val="0"/>
              </a:spcAft>
              <a:buClr>
                <a:schemeClr val="dk1"/>
              </a:buClr>
              <a:buSzPts val="1800"/>
              <a:buChar char="-"/>
            </a:pPr>
            <a:r>
              <a:rPr lang="en">
                <a:solidFill>
                  <a:schemeClr val="dk1"/>
                </a:solidFill>
              </a:rPr>
              <a:t>Pixel representation [2]</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Learned by neural networks [1]</a:t>
            </a:r>
            <a:endParaRPr>
              <a:solidFill>
                <a:schemeClr val="dk1"/>
              </a:solidFill>
            </a:endParaRPr>
          </a:p>
        </p:txBody>
      </p:sp>
      <p:sp>
        <p:nvSpPr>
          <p:cNvPr id="123" name="Google Shape;123;p20"/>
          <p:cNvSpPr txBox="1"/>
          <p:nvPr/>
        </p:nvSpPr>
        <p:spPr>
          <a:xfrm>
            <a:off x="336375" y="2585349"/>
            <a:ext cx="4671300" cy="161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Calibri"/>
                <a:ea typeface="Calibri"/>
                <a:cs typeface="Calibri"/>
                <a:sym typeface="Calibri"/>
              </a:rPr>
              <a:t>Limitations:</a:t>
            </a:r>
            <a:endParaRPr sz="1800">
              <a:solidFill>
                <a:schemeClr val="dk1"/>
              </a:solidFill>
              <a:latin typeface="Calibri"/>
              <a:ea typeface="Calibri"/>
              <a:cs typeface="Calibri"/>
              <a:sym typeface="Calibri"/>
            </a:endParaRPr>
          </a:p>
          <a:p>
            <a:pPr indent="-342900" lvl="0" marL="457200" rtl="0" algn="l">
              <a:lnSpc>
                <a:spcPct val="115000"/>
              </a:lnSpc>
              <a:spcBef>
                <a:spcPts val="16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Generating missing characters</a:t>
            </a:r>
            <a:endParaRPr sz="1800">
              <a:solidFill>
                <a:schemeClr val="dk1"/>
              </a:solidFill>
              <a:latin typeface="Calibri"/>
              <a:ea typeface="Calibri"/>
              <a:cs typeface="Calibri"/>
              <a:sym typeface="Calibri"/>
            </a:endParaRPr>
          </a:p>
          <a:p>
            <a:pPr indent="-342900" lvl="0" marL="457200" rtl="0" algn="l">
              <a:lnSpc>
                <a:spcPct val="115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Generating fine details</a:t>
            </a:r>
            <a:endParaRPr sz="1800">
              <a:solidFill>
                <a:schemeClr val="dk1"/>
              </a:solidFill>
              <a:latin typeface="Calibri"/>
              <a:ea typeface="Calibri"/>
              <a:cs typeface="Calibri"/>
              <a:sym typeface="Calibri"/>
            </a:endParaRPr>
          </a:p>
          <a:p>
            <a:pPr indent="0" lvl="0" marL="0" rtl="0" algn="l">
              <a:lnSpc>
                <a:spcPct val="115000"/>
              </a:lnSpc>
              <a:spcBef>
                <a:spcPts val="1600"/>
              </a:spcBef>
              <a:spcAft>
                <a:spcPts val="1600"/>
              </a:spcAft>
              <a:buNone/>
            </a:pPr>
            <a:r>
              <a:t/>
            </a:r>
            <a:endParaRPr/>
          </a:p>
        </p:txBody>
      </p:sp>
      <p:pic>
        <p:nvPicPr>
          <p:cNvPr id="124" name="Google Shape;124;p20"/>
          <p:cNvPicPr preferRelativeResize="0"/>
          <p:nvPr/>
        </p:nvPicPr>
        <p:blipFill>
          <a:blip r:embed="rId3">
            <a:alphaModFix/>
          </a:blip>
          <a:stretch>
            <a:fillRect/>
          </a:stretch>
        </p:blipFill>
        <p:spPr>
          <a:xfrm>
            <a:off x="4181725" y="570112"/>
            <a:ext cx="4402451" cy="3853589"/>
          </a:xfrm>
          <a:prstGeom prst="rect">
            <a:avLst/>
          </a:prstGeom>
          <a:noFill/>
          <a:ln>
            <a:noFill/>
          </a:ln>
        </p:spPr>
      </p:pic>
      <p:sp>
        <p:nvSpPr>
          <p:cNvPr id="125" name="Google Shape;125;p20"/>
          <p:cNvSpPr txBox="1"/>
          <p:nvPr>
            <p:ph idx="1" type="body"/>
          </p:nvPr>
        </p:nvSpPr>
        <p:spPr>
          <a:xfrm>
            <a:off x="161025" y="4614475"/>
            <a:ext cx="6579900" cy="491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000">
                <a:solidFill>
                  <a:srgbClr val="999999"/>
                </a:solidFill>
              </a:rPr>
              <a:t>[1] Aksan, E., Pece, F., Hilliges, O.: DeepWriting: Making Digital Ink Editable via Deep Generative Modeling. SIGCHI (2018).</a:t>
            </a:r>
            <a:br>
              <a:rPr lang="en" sz="1000">
                <a:solidFill>
                  <a:srgbClr val="999999"/>
                </a:solidFill>
              </a:rPr>
            </a:br>
            <a:r>
              <a:rPr lang="en" sz="1000">
                <a:solidFill>
                  <a:srgbClr val="999999"/>
                </a:solidFill>
              </a:rPr>
              <a:t>[2] Haines, T.S.F., Mac Aodha, O., Brostow, G.J.: My text in your handwriting. ACM Trans. Graph. 35(3) (May 2016).</a:t>
            </a:r>
            <a:endParaRPr sz="1900">
              <a:solidFill>
                <a:srgbClr val="999999"/>
              </a:solidFill>
            </a:endParaRPr>
          </a:p>
        </p:txBody>
      </p:sp>
      <p:sp>
        <p:nvSpPr>
          <p:cNvPr id="126" name="Google Shape;126;p20"/>
          <p:cNvSpPr/>
          <p:nvPr/>
        </p:nvSpPr>
        <p:spPr>
          <a:xfrm>
            <a:off x="7329525" y="570100"/>
            <a:ext cx="1320300" cy="410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nvSpPr>
        <p:spPr>
          <a:xfrm>
            <a:off x="315400" y="1622325"/>
            <a:ext cx="3671700" cy="119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dk1"/>
                </a:solidFill>
                <a:latin typeface="Calibri"/>
                <a:ea typeface="Calibri"/>
                <a:cs typeface="Calibri"/>
                <a:sym typeface="Calibri"/>
              </a:rPr>
              <a:t>Underlying problem:</a:t>
            </a:r>
            <a:br>
              <a:rPr lang="en" sz="1800">
                <a:solidFill>
                  <a:schemeClr val="dk1"/>
                </a:solidFill>
                <a:latin typeface="Calibri"/>
                <a:ea typeface="Calibri"/>
                <a:cs typeface="Calibri"/>
                <a:sym typeface="Calibri"/>
              </a:rPr>
            </a:br>
            <a:r>
              <a:rPr lang="en" sz="1800">
                <a:solidFill>
                  <a:schemeClr val="dk1"/>
                </a:solidFill>
                <a:latin typeface="Calibri"/>
                <a:ea typeface="Calibri"/>
                <a:cs typeface="Calibri"/>
                <a:sym typeface="Calibri"/>
              </a:rPr>
              <a:t>No explicit separation of writer style</a:t>
            </a:r>
            <a:br>
              <a:rPr lang="en" sz="1800">
                <a:solidFill>
                  <a:schemeClr val="dk1"/>
                </a:solidFill>
                <a:latin typeface="Calibri"/>
                <a:ea typeface="Calibri"/>
                <a:cs typeface="Calibri"/>
                <a:sym typeface="Calibri"/>
              </a:rPr>
            </a:br>
            <a:r>
              <a:rPr lang="en" sz="1800">
                <a:solidFill>
                  <a:schemeClr val="dk1"/>
                </a:solidFill>
                <a:latin typeface="Calibri"/>
                <a:ea typeface="Calibri"/>
                <a:cs typeface="Calibri"/>
                <a:sym typeface="Calibri"/>
              </a:rPr>
              <a:t>f</a:t>
            </a:r>
            <a:r>
              <a:rPr lang="en" sz="1800">
                <a:solidFill>
                  <a:schemeClr val="dk1"/>
                </a:solidFill>
                <a:latin typeface="Calibri"/>
                <a:ea typeface="Calibri"/>
                <a:cs typeface="Calibri"/>
                <a:sym typeface="Calibri"/>
              </a:rPr>
              <a:t>rom character style.</a:t>
            </a:r>
            <a:endParaRPr sz="1600">
              <a:solidFill>
                <a:schemeClr val="dk1"/>
              </a:solidFill>
              <a:latin typeface="Calibri"/>
              <a:ea typeface="Calibri"/>
              <a:cs typeface="Calibri"/>
              <a:sym typeface="Calibri"/>
            </a:endParaRPr>
          </a:p>
        </p:txBody>
      </p:sp>
      <p:pic>
        <p:nvPicPr>
          <p:cNvPr id="133" name="Google Shape;133;p21"/>
          <p:cNvPicPr preferRelativeResize="0"/>
          <p:nvPr/>
        </p:nvPicPr>
        <p:blipFill>
          <a:blip r:embed="rId3">
            <a:alphaModFix/>
          </a:blip>
          <a:stretch>
            <a:fillRect/>
          </a:stretch>
        </p:blipFill>
        <p:spPr>
          <a:xfrm>
            <a:off x="4181725" y="570112"/>
            <a:ext cx="4402451" cy="3853589"/>
          </a:xfrm>
          <a:prstGeom prst="rect">
            <a:avLst/>
          </a:prstGeom>
          <a:noFill/>
          <a:ln>
            <a:noFill/>
          </a:ln>
        </p:spPr>
      </p:pic>
      <p:sp>
        <p:nvSpPr>
          <p:cNvPr id="134" name="Google Shape;134;p21"/>
          <p:cNvSpPr txBox="1"/>
          <p:nvPr>
            <p:ph idx="1" type="body"/>
          </p:nvPr>
        </p:nvSpPr>
        <p:spPr>
          <a:xfrm>
            <a:off x="161025" y="4614475"/>
            <a:ext cx="6579900" cy="491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000">
                <a:solidFill>
                  <a:srgbClr val="999999"/>
                </a:solidFill>
              </a:rPr>
              <a:t>[1] Aksan, E., Pece, F., Hilliges, O.: DeepWriting: Making Digital Ink Editable via Deep Generative Modeling. SIGCHI (2018).</a:t>
            </a:r>
            <a:br>
              <a:rPr lang="en" sz="1000">
                <a:solidFill>
                  <a:srgbClr val="999999"/>
                </a:solidFill>
              </a:rPr>
            </a:br>
            <a:r>
              <a:rPr lang="en" sz="1000">
                <a:solidFill>
                  <a:srgbClr val="999999"/>
                </a:solidFill>
              </a:rPr>
              <a:t>[2] Haines, T.S.F., Mac Aodha, O., Brostow, G.J.: My text in your handwriting. ACM Trans. Graph. 35(3) (May 2016).</a:t>
            </a:r>
            <a:endParaRPr sz="1900">
              <a:solidFill>
                <a:srgbClr val="999999"/>
              </a:solidFill>
            </a:endParaRPr>
          </a:p>
        </p:txBody>
      </p:sp>
      <p:sp>
        <p:nvSpPr>
          <p:cNvPr id="135" name="Google Shape;135;p21"/>
          <p:cNvSpPr/>
          <p:nvPr/>
        </p:nvSpPr>
        <p:spPr>
          <a:xfrm>
            <a:off x="4133625" y="421125"/>
            <a:ext cx="3195900" cy="4107300"/>
          </a:xfrm>
          <a:prstGeom prst="rect">
            <a:avLst/>
          </a:prstGeom>
          <a:solidFill>
            <a:srgbClr val="FFFFFF">
              <a:alpha val="52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7" name="Google Shape;137;p21"/>
          <p:cNvSpPr/>
          <p:nvPr/>
        </p:nvSpPr>
        <p:spPr>
          <a:xfrm>
            <a:off x="7329525" y="570100"/>
            <a:ext cx="1320300" cy="4107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